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9" r:id="rId1"/>
  </p:sldMasterIdLst>
  <p:notesMasterIdLst>
    <p:notesMasterId r:id="rId64"/>
  </p:notesMasterIdLst>
  <p:handoutMasterIdLst>
    <p:handoutMasterId r:id="rId65"/>
  </p:handoutMasterIdLst>
  <p:sldIdLst>
    <p:sldId id="1248" r:id="rId2"/>
    <p:sldId id="1254" r:id="rId3"/>
    <p:sldId id="1348" r:id="rId4"/>
    <p:sldId id="1349" r:id="rId5"/>
    <p:sldId id="1350" r:id="rId6"/>
    <p:sldId id="1351" r:id="rId7"/>
    <p:sldId id="1341" r:id="rId8"/>
    <p:sldId id="1255" r:id="rId9"/>
    <p:sldId id="1257" r:id="rId10"/>
    <p:sldId id="1258" r:id="rId11"/>
    <p:sldId id="1259" r:id="rId12"/>
    <p:sldId id="1262" r:id="rId13"/>
    <p:sldId id="1263" r:id="rId14"/>
    <p:sldId id="1264" r:id="rId15"/>
    <p:sldId id="1265" r:id="rId16"/>
    <p:sldId id="1338" r:id="rId17"/>
    <p:sldId id="1342" r:id="rId18"/>
    <p:sldId id="1268" r:id="rId19"/>
    <p:sldId id="1274" r:id="rId20"/>
    <p:sldId id="1276" r:id="rId21"/>
    <p:sldId id="1279" r:id="rId22"/>
    <p:sldId id="1280" r:id="rId23"/>
    <p:sldId id="1285" r:id="rId24"/>
    <p:sldId id="1286" r:id="rId25"/>
    <p:sldId id="1287" r:id="rId26"/>
    <p:sldId id="1288" r:id="rId27"/>
    <p:sldId id="1289" r:id="rId28"/>
    <p:sldId id="1290" r:id="rId29"/>
    <p:sldId id="1291" r:id="rId30"/>
    <p:sldId id="1292" r:id="rId31"/>
    <p:sldId id="1284" r:id="rId32"/>
    <p:sldId id="1294" r:id="rId33"/>
    <p:sldId id="1295" r:id="rId34"/>
    <p:sldId id="1299" r:id="rId35"/>
    <p:sldId id="1300" r:id="rId36"/>
    <p:sldId id="1301" r:id="rId37"/>
    <p:sldId id="1302" r:id="rId38"/>
    <p:sldId id="1332" r:id="rId39"/>
    <p:sldId id="1334" r:id="rId40"/>
    <p:sldId id="1273" r:id="rId41"/>
    <p:sldId id="1210" r:id="rId42"/>
    <p:sldId id="1336" r:id="rId43"/>
    <p:sldId id="1337" r:id="rId44"/>
    <p:sldId id="1244" r:id="rId45"/>
    <p:sldId id="1245" r:id="rId46"/>
    <p:sldId id="1353" r:id="rId47"/>
    <p:sldId id="1362" r:id="rId48"/>
    <p:sldId id="1363" r:id="rId49"/>
    <p:sldId id="1364" r:id="rId50"/>
    <p:sldId id="1358" r:id="rId51"/>
    <p:sldId id="1359" r:id="rId52"/>
    <p:sldId id="1360" r:id="rId53"/>
    <p:sldId id="1217" r:id="rId54"/>
    <p:sldId id="1218" r:id="rId55"/>
    <p:sldId id="1219" r:id="rId56"/>
    <p:sldId id="1220" r:id="rId57"/>
    <p:sldId id="1222" r:id="rId58"/>
    <p:sldId id="1223" r:id="rId59"/>
    <p:sldId id="1243" r:id="rId60"/>
    <p:sldId id="1242" r:id="rId61"/>
    <p:sldId id="1347" r:id="rId62"/>
    <p:sldId id="1346" r:id="rId63"/>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pos="2880">
          <p15:clr>
            <a:srgbClr val="A4A3A4"/>
          </p15:clr>
        </p15:guide>
        <p15:guide id="4" pos="28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vey Makadon" initials="" lastIdx="0" clrIdx="0"/>
  <p:cmAuthor id="1" name="Heidi Holland" initials="HH" lastIdx="5" clrIdx="1"/>
  <p:cmAuthor id="2" name="Harvey Makadon" initials="HM" lastIdx="11" clrIdx="2">
    <p:extLst/>
  </p:cmAuthor>
  <p:cmAuthor id="3" name="Andrew Silapaswan" initials="" lastIdx="42" clrIdx="3"/>
  <p:cmAuthor id="4" name="Timothy Wang" initials="TW"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E3"/>
    <a:srgbClr val="BC050F"/>
    <a:srgbClr val="00468B"/>
    <a:srgbClr val="CBA9E5"/>
    <a:srgbClr val="2087BF"/>
    <a:srgbClr val="2080BA"/>
    <a:srgbClr val="6BAEDF"/>
    <a:srgbClr val="E2B431"/>
    <a:srgbClr val="E6BE29"/>
    <a:srgbClr val="E5C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74020" autoAdjust="0"/>
  </p:normalViewPr>
  <p:slideViewPr>
    <p:cSldViewPr>
      <p:cViewPr varScale="1">
        <p:scale>
          <a:sx n="84" d="100"/>
          <a:sy n="84" d="100"/>
        </p:scale>
        <p:origin x="2430" y="96"/>
      </p:cViewPr>
      <p:guideLst>
        <p:guide orient="horz" pos="2160"/>
        <p:guide orient="horz" pos="4176"/>
        <p:guide pos="2880"/>
        <p:guide pos="288"/>
      </p:guideLst>
    </p:cSldViewPr>
  </p:slideViewPr>
  <p:outlineViewPr>
    <p:cViewPr>
      <p:scale>
        <a:sx n="33" d="100"/>
        <a:sy n="33" d="100"/>
      </p:scale>
      <p:origin x="0" y="-7866"/>
    </p:cViewPr>
  </p:outlineViewPr>
  <p:notesTextViewPr>
    <p:cViewPr>
      <p:scale>
        <a:sx n="125" d="100"/>
        <a:sy n="125" d="100"/>
      </p:scale>
      <p:origin x="0" y="0"/>
    </p:cViewPr>
  </p:notesTextViewPr>
  <p:sorterViewPr>
    <p:cViewPr>
      <p:scale>
        <a:sx n="50" d="100"/>
        <a:sy n="50" d="100"/>
      </p:scale>
      <p:origin x="0" y="0"/>
    </p:cViewPr>
  </p:sorterViewPr>
  <p:notesViewPr>
    <p:cSldViewPr>
      <p:cViewPr varScale="1">
        <p:scale>
          <a:sx n="55" d="100"/>
          <a:sy n="55" d="100"/>
        </p:scale>
        <p:origin x="-2790"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2C800-0AA4-4326-86F5-05D77F713682}" type="doc">
      <dgm:prSet loTypeId="urn:microsoft.com/office/officeart/2005/8/layout/process4" loCatId="process" qsTypeId="urn:microsoft.com/office/officeart/2005/8/quickstyle/simple4" qsCatId="simple" csTypeId="urn:microsoft.com/office/officeart/2005/8/colors/accent2_3" csCatId="accent2" phldr="1"/>
      <dgm:spPr/>
      <dgm:t>
        <a:bodyPr/>
        <a:lstStyle/>
        <a:p>
          <a:endParaRPr lang="en-US"/>
        </a:p>
      </dgm:t>
    </dgm:pt>
    <dgm:pt modelId="{DEF64021-1156-459A-94ED-2763A5ECDDB8}">
      <dgm:prSet phldrT="[Text]"/>
      <dgm:spPr/>
      <dgm:t>
        <a:bodyPr/>
        <a:lstStyle/>
        <a:p>
          <a:r>
            <a:rPr lang="en-US" b="1" dirty="0"/>
            <a:t>Stress/Anxiety/Depression</a:t>
          </a:r>
        </a:p>
      </dgm:t>
    </dgm:pt>
    <dgm:pt modelId="{69400A5B-1EF0-451A-BC01-6489212A4BCA}" type="parTrans" cxnId="{EBBBEBF0-E72C-455B-A142-F5D4450889A7}">
      <dgm:prSet/>
      <dgm:spPr/>
      <dgm:t>
        <a:bodyPr/>
        <a:lstStyle/>
        <a:p>
          <a:endParaRPr lang="en-US"/>
        </a:p>
      </dgm:t>
    </dgm:pt>
    <dgm:pt modelId="{9338A81F-618E-4CA2-B9D3-B8499A18E80D}" type="sibTrans" cxnId="{EBBBEBF0-E72C-455B-A142-F5D4450889A7}">
      <dgm:prSet/>
      <dgm:spPr/>
      <dgm:t>
        <a:bodyPr/>
        <a:lstStyle/>
        <a:p>
          <a:endParaRPr lang="en-US"/>
        </a:p>
      </dgm:t>
    </dgm:pt>
    <dgm:pt modelId="{7AEFA819-DEA9-41DC-AA4D-5AE532F24A3E}">
      <dgm:prSet phldrT="[Text]"/>
      <dgm:spPr/>
      <dgm:t>
        <a:bodyPr/>
        <a:lstStyle/>
        <a:p>
          <a:r>
            <a:rPr lang="en-US" b="1" dirty="0"/>
            <a:t>Health Disparities/Inequities</a:t>
          </a:r>
        </a:p>
      </dgm:t>
    </dgm:pt>
    <dgm:pt modelId="{7B8E24C4-F8A8-4838-A11A-EE13318ECC86}" type="parTrans" cxnId="{22DF148E-8E88-4034-B07C-93E0F24783B0}">
      <dgm:prSet/>
      <dgm:spPr/>
      <dgm:t>
        <a:bodyPr/>
        <a:lstStyle/>
        <a:p>
          <a:endParaRPr lang="en-US"/>
        </a:p>
      </dgm:t>
    </dgm:pt>
    <dgm:pt modelId="{E4C00E44-28EF-438A-9343-12B414E106F9}" type="sibTrans" cxnId="{22DF148E-8E88-4034-B07C-93E0F24783B0}">
      <dgm:prSet/>
      <dgm:spPr/>
      <dgm:t>
        <a:bodyPr/>
        <a:lstStyle/>
        <a:p>
          <a:endParaRPr lang="en-US"/>
        </a:p>
      </dgm:t>
    </dgm:pt>
    <dgm:pt modelId="{159187D3-7AEE-4B8F-A9FD-C528A2612D6C}">
      <dgm:prSet phldrT="[Text]"/>
      <dgm:spPr/>
      <dgm:t>
        <a:bodyPr/>
        <a:lstStyle/>
        <a:p>
          <a:r>
            <a:rPr lang="en-US" dirty="0"/>
            <a:t>Interpersonal</a:t>
          </a:r>
        </a:p>
      </dgm:t>
    </dgm:pt>
    <dgm:pt modelId="{DB345E19-9FCA-4F2D-95B8-148A8BA3B17D}" type="parTrans" cxnId="{680BC95E-D8C0-4DFA-B8BE-D41E41F48979}">
      <dgm:prSet/>
      <dgm:spPr/>
      <dgm:t>
        <a:bodyPr/>
        <a:lstStyle/>
        <a:p>
          <a:endParaRPr lang="en-US"/>
        </a:p>
      </dgm:t>
    </dgm:pt>
    <dgm:pt modelId="{179D3DBF-BF75-4CE0-8601-51088BD021AA}" type="sibTrans" cxnId="{680BC95E-D8C0-4DFA-B8BE-D41E41F48979}">
      <dgm:prSet/>
      <dgm:spPr/>
      <dgm:t>
        <a:bodyPr/>
        <a:lstStyle/>
        <a:p>
          <a:endParaRPr lang="en-US"/>
        </a:p>
      </dgm:t>
    </dgm:pt>
    <dgm:pt modelId="{72895EFC-A345-4A95-8BD9-B0617FD014F4}">
      <dgm:prSet phldrT="[Text]"/>
      <dgm:spPr/>
      <dgm:t>
        <a:bodyPr/>
        <a:lstStyle/>
        <a:p>
          <a:r>
            <a:rPr lang="en-US" dirty="0"/>
            <a:t>Structural</a:t>
          </a:r>
        </a:p>
      </dgm:t>
    </dgm:pt>
    <dgm:pt modelId="{9503781B-7DB2-4223-B5D5-D74AC2F35C21}" type="parTrans" cxnId="{3AA04A1C-E0BC-4FDF-9DAD-C54D2262D0EC}">
      <dgm:prSet/>
      <dgm:spPr/>
      <dgm:t>
        <a:bodyPr/>
        <a:lstStyle/>
        <a:p>
          <a:endParaRPr lang="en-US"/>
        </a:p>
      </dgm:t>
    </dgm:pt>
    <dgm:pt modelId="{26C766DD-A36D-4721-99E4-5A0503B1AE9C}" type="sibTrans" cxnId="{3AA04A1C-E0BC-4FDF-9DAD-C54D2262D0EC}">
      <dgm:prSet/>
      <dgm:spPr/>
      <dgm:t>
        <a:bodyPr/>
        <a:lstStyle/>
        <a:p>
          <a:endParaRPr lang="en-US"/>
        </a:p>
      </dgm:t>
    </dgm:pt>
    <dgm:pt modelId="{978905ED-26D9-4DB2-9A1C-249501430223}">
      <dgm:prSet phldrT="[Text]"/>
      <dgm:spPr/>
      <dgm:t>
        <a:bodyPr/>
        <a:lstStyle/>
        <a:p>
          <a:r>
            <a:rPr lang="en-US" b="1" dirty="0"/>
            <a:t>Intrapersonal Stigma</a:t>
          </a:r>
        </a:p>
      </dgm:t>
    </dgm:pt>
    <dgm:pt modelId="{D28326C4-29C4-4081-B565-B88AC5F8D7F1}" type="parTrans" cxnId="{BB02E11B-560E-4176-A4F2-00B0F144233B}">
      <dgm:prSet/>
      <dgm:spPr/>
      <dgm:t>
        <a:bodyPr/>
        <a:lstStyle/>
        <a:p>
          <a:endParaRPr lang="en-US"/>
        </a:p>
      </dgm:t>
    </dgm:pt>
    <dgm:pt modelId="{B580B37E-3BBF-4918-B778-05EAB93DA6A3}" type="sibTrans" cxnId="{BB02E11B-560E-4176-A4F2-00B0F144233B}">
      <dgm:prSet/>
      <dgm:spPr/>
      <dgm:t>
        <a:bodyPr/>
        <a:lstStyle/>
        <a:p>
          <a:endParaRPr lang="en-US"/>
        </a:p>
      </dgm:t>
    </dgm:pt>
    <dgm:pt modelId="{7B785538-BA1B-47C0-8E06-7544338E9794}">
      <dgm:prSet phldrT="[Text]" custT="1"/>
      <dgm:spPr/>
      <dgm:t>
        <a:bodyPr/>
        <a:lstStyle/>
        <a:p>
          <a:r>
            <a:rPr lang="en-US" sz="2400" b="1" dirty="0"/>
            <a:t>Stigma</a:t>
          </a:r>
        </a:p>
      </dgm:t>
    </dgm:pt>
    <dgm:pt modelId="{4A3122FA-8E9E-4356-A843-DC1FF78F986D}" type="sibTrans" cxnId="{FCED4BE4-BF6D-4711-A436-478CCAB58D7A}">
      <dgm:prSet/>
      <dgm:spPr/>
      <dgm:t>
        <a:bodyPr/>
        <a:lstStyle/>
        <a:p>
          <a:endParaRPr lang="en-US"/>
        </a:p>
      </dgm:t>
    </dgm:pt>
    <dgm:pt modelId="{030BE49F-2AF8-44C4-BD07-2336615DC49F}" type="parTrans" cxnId="{FCED4BE4-BF6D-4711-A436-478CCAB58D7A}">
      <dgm:prSet/>
      <dgm:spPr/>
      <dgm:t>
        <a:bodyPr/>
        <a:lstStyle/>
        <a:p>
          <a:endParaRPr lang="en-US"/>
        </a:p>
      </dgm:t>
    </dgm:pt>
    <dgm:pt modelId="{48E20D09-E35D-4D9B-AE52-505AD1CB90D5}" type="pres">
      <dgm:prSet presAssocID="{6202C800-0AA4-4326-86F5-05D77F713682}" presName="Name0" presStyleCnt="0">
        <dgm:presLayoutVars>
          <dgm:dir/>
          <dgm:animLvl val="lvl"/>
          <dgm:resizeHandles val="exact"/>
        </dgm:presLayoutVars>
      </dgm:prSet>
      <dgm:spPr/>
    </dgm:pt>
    <dgm:pt modelId="{C52CD256-6FCA-40A0-BD66-CE79A29A9721}" type="pres">
      <dgm:prSet presAssocID="{7AEFA819-DEA9-41DC-AA4D-5AE532F24A3E}" presName="boxAndChildren" presStyleCnt="0"/>
      <dgm:spPr/>
    </dgm:pt>
    <dgm:pt modelId="{F412678A-4F87-4107-BBBB-03749743BBAA}" type="pres">
      <dgm:prSet presAssocID="{7AEFA819-DEA9-41DC-AA4D-5AE532F24A3E}" presName="parentTextBox" presStyleLbl="node1" presStyleIdx="0" presStyleCnt="4"/>
      <dgm:spPr/>
    </dgm:pt>
    <dgm:pt modelId="{DD8ACF16-5AA2-450A-8816-6A9C90BF9D65}" type="pres">
      <dgm:prSet presAssocID="{9338A81F-618E-4CA2-B9D3-B8499A18E80D}" presName="sp" presStyleCnt="0"/>
      <dgm:spPr/>
    </dgm:pt>
    <dgm:pt modelId="{7889B74E-F0D4-4120-8690-102CEDF645E5}" type="pres">
      <dgm:prSet presAssocID="{DEF64021-1156-459A-94ED-2763A5ECDDB8}" presName="arrowAndChildren" presStyleCnt="0"/>
      <dgm:spPr/>
    </dgm:pt>
    <dgm:pt modelId="{C5315C53-D5EF-485F-90E3-9A60D89868DE}" type="pres">
      <dgm:prSet presAssocID="{DEF64021-1156-459A-94ED-2763A5ECDDB8}" presName="parentTextArrow" presStyleLbl="node1" presStyleIdx="1" presStyleCnt="4"/>
      <dgm:spPr/>
    </dgm:pt>
    <dgm:pt modelId="{71E38E8C-F1BF-4677-ACCF-535748605A2C}" type="pres">
      <dgm:prSet presAssocID="{B580B37E-3BBF-4918-B778-05EAB93DA6A3}" presName="sp" presStyleCnt="0"/>
      <dgm:spPr/>
    </dgm:pt>
    <dgm:pt modelId="{BC28ACBF-5B74-4578-A8EA-8A962A45C594}" type="pres">
      <dgm:prSet presAssocID="{978905ED-26D9-4DB2-9A1C-249501430223}" presName="arrowAndChildren" presStyleCnt="0"/>
      <dgm:spPr/>
    </dgm:pt>
    <dgm:pt modelId="{93E3DD19-DB88-4CB6-B286-24719006DDED}" type="pres">
      <dgm:prSet presAssocID="{978905ED-26D9-4DB2-9A1C-249501430223}" presName="parentTextArrow" presStyleLbl="node1" presStyleIdx="2" presStyleCnt="4"/>
      <dgm:spPr/>
    </dgm:pt>
    <dgm:pt modelId="{D26D4439-70DB-4ED2-94CC-15D668F955D3}" type="pres">
      <dgm:prSet presAssocID="{4A3122FA-8E9E-4356-A843-DC1FF78F986D}" presName="sp" presStyleCnt="0"/>
      <dgm:spPr/>
    </dgm:pt>
    <dgm:pt modelId="{FD09A81B-0686-47BC-B5A7-798E4F2E135A}" type="pres">
      <dgm:prSet presAssocID="{7B785538-BA1B-47C0-8E06-7544338E9794}" presName="arrowAndChildren" presStyleCnt="0"/>
      <dgm:spPr/>
    </dgm:pt>
    <dgm:pt modelId="{E8CE5020-19C9-4DCF-887B-B4CAA731D5E4}" type="pres">
      <dgm:prSet presAssocID="{7B785538-BA1B-47C0-8E06-7544338E9794}" presName="parentTextArrow" presStyleLbl="node1" presStyleIdx="2" presStyleCnt="4"/>
      <dgm:spPr/>
    </dgm:pt>
    <dgm:pt modelId="{970EC7EE-A3B8-4FD2-A9F8-42C5FF162768}" type="pres">
      <dgm:prSet presAssocID="{7B785538-BA1B-47C0-8E06-7544338E9794}" presName="arrow" presStyleLbl="node1" presStyleIdx="3" presStyleCnt="4" custLinFactNeighborY="-16233"/>
      <dgm:spPr/>
    </dgm:pt>
    <dgm:pt modelId="{5234147F-CA51-420A-BA59-5B31354EE56F}" type="pres">
      <dgm:prSet presAssocID="{7B785538-BA1B-47C0-8E06-7544338E9794}" presName="descendantArrow" presStyleCnt="0"/>
      <dgm:spPr/>
    </dgm:pt>
    <dgm:pt modelId="{6005C919-1440-4F24-A12F-727723870425}" type="pres">
      <dgm:prSet presAssocID="{159187D3-7AEE-4B8F-A9FD-C528A2612D6C}" presName="childTextArrow" presStyleLbl="fgAccFollowNode1" presStyleIdx="0" presStyleCnt="2">
        <dgm:presLayoutVars>
          <dgm:bulletEnabled val="1"/>
        </dgm:presLayoutVars>
      </dgm:prSet>
      <dgm:spPr/>
    </dgm:pt>
    <dgm:pt modelId="{EFF147B2-B69F-438C-8902-46668187CD5A}" type="pres">
      <dgm:prSet presAssocID="{72895EFC-A345-4A95-8BD9-B0617FD014F4}" presName="childTextArrow" presStyleLbl="fgAccFollowNode1" presStyleIdx="1" presStyleCnt="2">
        <dgm:presLayoutVars>
          <dgm:bulletEnabled val="1"/>
        </dgm:presLayoutVars>
      </dgm:prSet>
      <dgm:spPr/>
    </dgm:pt>
  </dgm:ptLst>
  <dgm:cxnLst>
    <dgm:cxn modelId="{1366BB4B-1EFE-4201-90B4-EAF4168B6756}" type="presOf" srcId="{159187D3-7AEE-4B8F-A9FD-C528A2612D6C}" destId="{6005C919-1440-4F24-A12F-727723870425}" srcOrd="0" destOrd="0" presId="urn:microsoft.com/office/officeart/2005/8/layout/process4"/>
    <dgm:cxn modelId="{A8B920C3-A185-4778-8F9F-1622291FB72F}" type="presOf" srcId="{DEF64021-1156-459A-94ED-2763A5ECDDB8}" destId="{C5315C53-D5EF-485F-90E3-9A60D89868DE}" srcOrd="0" destOrd="0" presId="urn:microsoft.com/office/officeart/2005/8/layout/process4"/>
    <dgm:cxn modelId="{6F5815C3-99C0-4FE8-8A6D-3020B8E84542}" type="presOf" srcId="{72895EFC-A345-4A95-8BD9-B0617FD014F4}" destId="{EFF147B2-B69F-438C-8902-46668187CD5A}" srcOrd="0" destOrd="0" presId="urn:microsoft.com/office/officeart/2005/8/layout/process4"/>
    <dgm:cxn modelId="{3AA04A1C-E0BC-4FDF-9DAD-C54D2262D0EC}" srcId="{7B785538-BA1B-47C0-8E06-7544338E9794}" destId="{72895EFC-A345-4A95-8BD9-B0617FD014F4}" srcOrd="1" destOrd="0" parTransId="{9503781B-7DB2-4223-B5D5-D74AC2F35C21}" sibTransId="{26C766DD-A36D-4721-99E4-5A0503B1AE9C}"/>
    <dgm:cxn modelId="{EBBBEBF0-E72C-455B-A142-F5D4450889A7}" srcId="{6202C800-0AA4-4326-86F5-05D77F713682}" destId="{DEF64021-1156-459A-94ED-2763A5ECDDB8}" srcOrd="2" destOrd="0" parTransId="{69400A5B-1EF0-451A-BC01-6489212A4BCA}" sibTransId="{9338A81F-618E-4CA2-B9D3-B8499A18E80D}"/>
    <dgm:cxn modelId="{A22F88EE-A952-45ED-8F12-622D69E1E422}" type="presOf" srcId="{7B785538-BA1B-47C0-8E06-7544338E9794}" destId="{970EC7EE-A3B8-4FD2-A9F8-42C5FF162768}" srcOrd="1" destOrd="0" presId="urn:microsoft.com/office/officeart/2005/8/layout/process4"/>
    <dgm:cxn modelId="{680BC95E-D8C0-4DFA-B8BE-D41E41F48979}" srcId="{7B785538-BA1B-47C0-8E06-7544338E9794}" destId="{159187D3-7AEE-4B8F-A9FD-C528A2612D6C}" srcOrd="0" destOrd="0" parTransId="{DB345E19-9FCA-4F2D-95B8-148A8BA3B17D}" sibTransId="{179D3DBF-BF75-4CE0-8601-51088BD021AA}"/>
    <dgm:cxn modelId="{BB02E11B-560E-4176-A4F2-00B0F144233B}" srcId="{6202C800-0AA4-4326-86F5-05D77F713682}" destId="{978905ED-26D9-4DB2-9A1C-249501430223}" srcOrd="1" destOrd="0" parTransId="{D28326C4-29C4-4081-B565-B88AC5F8D7F1}" sibTransId="{B580B37E-3BBF-4918-B778-05EAB93DA6A3}"/>
    <dgm:cxn modelId="{286A9D43-2B40-4DE3-A3D1-F98A4DEFC5D1}" type="presOf" srcId="{978905ED-26D9-4DB2-9A1C-249501430223}" destId="{93E3DD19-DB88-4CB6-B286-24719006DDED}" srcOrd="0" destOrd="0" presId="urn:microsoft.com/office/officeart/2005/8/layout/process4"/>
    <dgm:cxn modelId="{6FA44563-2EBA-4166-B21D-AAEE44951258}" type="presOf" srcId="{7B785538-BA1B-47C0-8E06-7544338E9794}" destId="{E8CE5020-19C9-4DCF-887B-B4CAA731D5E4}" srcOrd="0" destOrd="0" presId="urn:microsoft.com/office/officeart/2005/8/layout/process4"/>
    <dgm:cxn modelId="{22DF148E-8E88-4034-B07C-93E0F24783B0}" srcId="{6202C800-0AA4-4326-86F5-05D77F713682}" destId="{7AEFA819-DEA9-41DC-AA4D-5AE532F24A3E}" srcOrd="3" destOrd="0" parTransId="{7B8E24C4-F8A8-4838-A11A-EE13318ECC86}" sibTransId="{E4C00E44-28EF-438A-9343-12B414E106F9}"/>
    <dgm:cxn modelId="{697ED672-E4EB-4FCC-8979-F54F5FC28647}" type="presOf" srcId="{7AEFA819-DEA9-41DC-AA4D-5AE532F24A3E}" destId="{F412678A-4F87-4107-BBBB-03749743BBAA}" srcOrd="0" destOrd="0" presId="urn:microsoft.com/office/officeart/2005/8/layout/process4"/>
    <dgm:cxn modelId="{FCED4BE4-BF6D-4711-A436-478CCAB58D7A}" srcId="{6202C800-0AA4-4326-86F5-05D77F713682}" destId="{7B785538-BA1B-47C0-8E06-7544338E9794}" srcOrd="0" destOrd="0" parTransId="{030BE49F-2AF8-44C4-BD07-2336615DC49F}" sibTransId="{4A3122FA-8E9E-4356-A843-DC1FF78F986D}"/>
    <dgm:cxn modelId="{89ADD02D-76B2-4DF9-87A9-59A79B92F61C}" type="presOf" srcId="{6202C800-0AA4-4326-86F5-05D77F713682}" destId="{48E20D09-E35D-4D9B-AE52-505AD1CB90D5}" srcOrd="0" destOrd="0" presId="urn:microsoft.com/office/officeart/2005/8/layout/process4"/>
    <dgm:cxn modelId="{BCDFB462-6C5F-4B48-BDB7-8B070171D550}" type="presParOf" srcId="{48E20D09-E35D-4D9B-AE52-505AD1CB90D5}" destId="{C52CD256-6FCA-40A0-BD66-CE79A29A9721}" srcOrd="0" destOrd="0" presId="urn:microsoft.com/office/officeart/2005/8/layout/process4"/>
    <dgm:cxn modelId="{8940C5E9-09E4-4FC8-967B-7BC4F4AB2429}" type="presParOf" srcId="{C52CD256-6FCA-40A0-BD66-CE79A29A9721}" destId="{F412678A-4F87-4107-BBBB-03749743BBAA}" srcOrd="0" destOrd="0" presId="urn:microsoft.com/office/officeart/2005/8/layout/process4"/>
    <dgm:cxn modelId="{464BA393-564B-4B47-B8AA-408CCB8C8E15}" type="presParOf" srcId="{48E20D09-E35D-4D9B-AE52-505AD1CB90D5}" destId="{DD8ACF16-5AA2-450A-8816-6A9C90BF9D65}" srcOrd="1" destOrd="0" presId="urn:microsoft.com/office/officeart/2005/8/layout/process4"/>
    <dgm:cxn modelId="{6148864A-1510-4EC2-A276-F93F0E38828B}" type="presParOf" srcId="{48E20D09-E35D-4D9B-AE52-505AD1CB90D5}" destId="{7889B74E-F0D4-4120-8690-102CEDF645E5}" srcOrd="2" destOrd="0" presId="urn:microsoft.com/office/officeart/2005/8/layout/process4"/>
    <dgm:cxn modelId="{CD6B5C80-FE6E-4BE3-B919-EDAA888BA9E1}" type="presParOf" srcId="{7889B74E-F0D4-4120-8690-102CEDF645E5}" destId="{C5315C53-D5EF-485F-90E3-9A60D89868DE}" srcOrd="0" destOrd="0" presId="urn:microsoft.com/office/officeart/2005/8/layout/process4"/>
    <dgm:cxn modelId="{19370D7C-8EC1-4F9E-AED1-C5488214372B}" type="presParOf" srcId="{48E20D09-E35D-4D9B-AE52-505AD1CB90D5}" destId="{71E38E8C-F1BF-4677-ACCF-535748605A2C}" srcOrd="3" destOrd="0" presId="urn:microsoft.com/office/officeart/2005/8/layout/process4"/>
    <dgm:cxn modelId="{6D748F5F-D6A1-439A-A4DA-1BA33FE8DC88}" type="presParOf" srcId="{48E20D09-E35D-4D9B-AE52-505AD1CB90D5}" destId="{BC28ACBF-5B74-4578-A8EA-8A962A45C594}" srcOrd="4" destOrd="0" presId="urn:microsoft.com/office/officeart/2005/8/layout/process4"/>
    <dgm:cxn modelId="{5A4D9007-B38D-490C-AAFB-75E237230054}" type="presParOf" srcId="{BC28ACBF-5B74-4578-A8EA-8A962A45C594}" destId="{93E3DD19-DB88-4CB6-B286-24719006DDED}" srcOrd="0" destOrd="0" presId="urn:microsoft.com/office/officeart/2005/8/layout/process4"/>
    <dgm:cxn modelId="{4FED86AB-1B7D-40E0-8C49-5865E69A9133}" type="presParOf" srcId="{48E20D09-E35D-4D9B-AE52-505AD1CB90D5}" destId="{D26D4439-70DB-4ED2-94CC-15D668F955D3}" srcOrd="5" destOrd="0" presId="urn:microsoft.com/office/officeart/2005/8/layout/process4"/>
    <dgm:cxn modelId="{1F0943BF-204D-448B-8019-8EFDAA7639E6}" type="presParOf" srcId="{48E20D09-E35D-4D9B-AE52-505AD1CB90D5}" destId="{FD09A81B-0686-47BC-B5A7-798E4F2E135A}" srcOrd="6" destOrd="0" presId="urn:microsoft.com/office/officeart/2005/8/layout/process4"/>
    <dgm:cxn modelId="{27930027-3E84-43D7-B890-A97B98B7D8E5}" type="presParOf" srcId="{FD09A81B-0686-47BC-B5A7-798E4F2E135A}" destId="{E8CE5020-19C9-4DCF-887B-B4CAA731D5E4}" srcOrd="0" destOrd="0" presId="urn:microsoft.com/office/officeart/2005/8/layout/process4"/>
    <dgm:cxn modelId="{CE7A18A4-E478-4597-9BC2-8D5D92665C5D}" type="presParOf" srcId="{FD09A81B-0686-47BC-B5A7-798E4F2E135A}" destId="{970EC7EE-A3B8-4FD2-A9F8-42C5FF162768}" srcOrd="1" destOrd="0" presId="urn:microsoft.com/office/officeart/2005/8/layout/process4"/>
    <dgm:cxn modelId="{205A2560-88E9-46B2-BF40-F30F925ED630}" type="presParOf" srcId="{FD09A81B-0686-47BC-B5A7-798E4F2E135A}" destId="{5234147F-CA51-420A-BA59-5B31354EE56F}" srcOrd="2" destOrd="0" presId="urn:microsoft.com/office/officeart/2005/8/layout/process4"/>
    <dgm:cxn modelId="{F0450E67-EFBF-4F4F-8180-C8245430E055}" type="presParOf" srcId="{5234147F-CA51-420A-BA59-5B31354EE56F}" destId="{6005C919-1440-4F24-A12F-727723870425}" srcOrd="0" destOrd="0" presId="urn:microsoft.com/office/officeart/2005/8/layout/process4"/>
    <dgm:cxn modelId="{45D451B4-9B1C-4868-BF3B-7EE37D0DDABE}" type="presParOf" srcId="{5234147F-CA51-420A-BA59-5B31354EE56F}" destId="{EFF147B2-B69F-438C-8902-46668187CD5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B815F-E69E-4C91-8C2E-9CA3827A364C}" type="doc">
      <dgm:prSet loTypeId="urn:microsoft.com/office/officeart/2009/layout/CircleArrowProcess" loCatId="cycle" qsTypeId="urn:microsoft.com/office/officeart/2005/8/quickstyle/simple2" qsCatId="simple" csTypeId="urn:microsoft.com/office/officeart/2005/8/colors/colorful1" csCatId="colorful" phldr="1"/>
      <dgm:spPr/>
      <dgm:t>
        <a:bodyPr/>
        <a:lstStyle/>
        <a:p>
          <a:endParaRPr lang="en-US"/>
        </a:p>
      </dgm:t>
    </dgm:pt>
    <dgm:pt modelId="{49CC2C33-757F-42BF-8BED-A8CDE7DA9DD2}">
      <dgm:prSet phldrT="[Text]"/>
      <dgm:spPr/>
      <dgm:t>
        <a:bodyPr/>
        <a:lstStyle/>
        <a:p>
          <a:r>
            <a:rPr lang="en-US" dirty="0"/>
            <a:t>Childhood &amp; Adolescence</a:t>
          </a:r>
        </a:p>
      </dgm:t>
    </dgm:pt>
    <dgm:pt modelId="{22FCBAE8-F303-4469-9E0B-FEF7D1F982DC}" type="parTrans" cxnId="{42A98600-0C17-44A4-84B8-B10E6A917349}">
      <dgm:prSet/>
      <dgm:spPr/>
      <dgm:t>
        <a:bodyPr/>
        <a:lstStyle/>
        <a:p>
          <a:endParaRPr lang="en-US"/>
        </a:p>
      </dgm:t>
    </dgm:pt>
    <dgm:pt modelId="{21CEFB89-F82B-467B-946A-CBE4B6E311AE}" type="sibTrans" cxnId="{42A98600-0C17-44A4-84B8-B10E6A917349}">
      <dgm:prSet/>
      <dgm:spPr/>
      <dgm:t>
        <a:bodyPr/>
        <a:lstStyle/>
        <a:p>
          <a:endParaRPr lang="en-US"/>
        </a:p>
      </dgm:t>
    </dgm:pt>
    <dgm:pt modelId="{FF814100-5133-49DF-B3C4-B31AAF9D0810}">
      <dgm:prSet phldrT="[Text]"/>
      <dgm:spPr/>
      <dgm:t>
        <a:bodyPr/>
        <a:lstStyle/>
        <a:p>
          <a:r>
            <a:rPr lang="en-US" dirty="0"/>
            <a:t>Early &amp; Middle Adulthood</a:t>
          </a:r>
        </a:p>
      </dgm:t>
    </dgm:pt>
    <dgm:pt modelId="{B29DA916-1446-49FC-817D-7E37B4DC18B5}" type="parTrans" cxnId="{4FB415A3-CB9D-47A1-B0DF-FB0CC310327F}">
      <dgm:prSet/>
      <dgm:spPr/>
      <dgm:t>
        <a:bodyPr/>
        <a:lstStyle/>
        <a:p>
          <a:endParaRPr lang="en-US"/>
        </a:p>
      </dgm:t>
    </dgm:pt>
    <dgm:pt modelId="{CE65DB92-7726-40F6-A9AD-24C57154F5C3}" type="sibTrans" cxnId="{4FB415A3-CB9D-47A1-B0DF-FB0CC310327F}">
      <dgm:prSet/>
      <dgm:spPr/>
      <dgm:t>
        <a:bodyPr/>
        <a:lstStyle/>
        <a:p>
          <a:endParaRPr lang="en-US"/>
        </a:p>
      </dgm:t>
    </dgm:pt>
    <dgm:pt modelId="{3903EDBA-F579-4F46-BC53-1B2390B8363F}">
      <dgm:prSet phldrT="[Text]"/>
      <dgm:spPr/>
      <dgm:t>
        <a:bodyPr/>
        <a:lstStyle/>
        <a:p>
          <a:r>
            <a:rPr lang="en-US" dirty="0"/>
            <a:t>Later Adulthood</a:t>
          </a:r>
        </a:p>
      </dgm:t>
    </dgm:pt>
    <dgm:pt modelId="{C6889C23-6022-47CA-8D34-75BF51797074}" type="parTrans" cxnId="{0D9B69B5-A2D1-4F18-B38D-34473E4EF80D}">
      <dgm:prSet/>
      <dgm:spPr/>
      <dgm:t>
        <a:bodyPr/>
        <a:lstStyle/>
        <a:p>
          <a:endParaRPr lang="en-US"/>
        </a:p>
      </dgm:t>
    </dgm:pt>
    <dgm:pt modelId="{86367389-7451-45A5-A076-093F4AA5ECB2}" type="sibTrans" cxnId="{0D9B69B5-A2D1-4F18-B38D-34473E4EF80D}">
      <dgm:prSet/>
      <dgm:spPr/>
      <dgm:t>
        <a:bodyPr/>
        <a:lstStyle/>
        <a:p>
          <a:endParaRPr lang="en-US"/>
        </a:p>
      </dgm:t>
    </dgm:pt>
    <dgm:pt modelId="{0C7CC322-37B2-401D-8974-B29ED65D2621}" type="pres">
      <dgm:prSet presAssocID="{78EB815F-E69E-4C91-8C2E-9CA3827A364C}" presName="Name0" presStyleCnt="0">
        <dgm:presLayoutVars>
          <dgm:chMax val="7"/>
          <dgm:chPref val="7"/>
          <dgm:dir/>
          <dgm:animLvl val="lvl"/>
        </dgm:presLayoutVars>
      </dgm:prSet>
      <dgm:spPr/>
    </dgm:pt>
    <dgm:pt modelId="{C8079294-75D4-4127-9618-FB15A70E8110}" type="pres">
      <dgm:prSet presAssocID="{49CC2C33-757F-42BF-8BED-A8CDE7DA9DD2}" presName="Accent1" presStyleCnt="0"/>
      <dgm:spPr/>
    </dgm:pt>
    <dgm:pt modelId="{9F93E696-5540-4A4A-B394-62CFC8CA1462}" type="pres">
      <dgm:prSet presAssocID="{49CC2C33-757F-42BF-8BED-A8CDE7DA9DD2}" presName="Accent" presStyleLbl="node1" presStyleIdx="0" presStyleCnt="3" custLinFactNeighborX="-370" custLinFactNeighborY="-3147"/>
      <dgm:spPr>
        <a:solidFill>
          <a:schemeClr val="accent2">
            <a:lumMod val="60000"/>
            <a:lumOff val="40000"/>
          </a:schemeClr>
        </a:solidFill>
      </dgm:spPr>
    </dgm:pt>
    <dgm:pt modelId="{44675175-1681-4609-AF9F-438C150BB8BE}" type="pres">
      <dgm:prSet presAssocID="{49CC2C33-757F-42BF-8BED-A8CDE7DA9DD2}" presName="Parent1" presStyleLbl="revTx" presStyleIdx="0" presStyleCnt="3">
        <dgm:presLayoutVars>
          <dgm:chMax val="1"/>
          <dgm:chPref val="1"/>
          <dgm:bulletEnabled val="1"/>
        </dgm:presLayoutVars>
      </dgm:prSet>
      <dgm:spPr/>
    </dgm:pt>
    <dgm:pt modelId="{9816C8BD-6120-46C2-ABD8-05B28B405F42}" type="pres">
      <dgm:prSet presAssocID="{FF814100-5133-49DF-B3C4-B31AAF9D0810}" presName="Accent2" presStyleCnt="0"/>
      <dgm:spPr/>
    </dgm:pt>
    <dgm:pt modelId="{11E3BF94-FA0E-4706-9A53-FAA0577C538E}" type="pres">
      <dgm:prSet presAssocID="{FF814100-5133-49DF-B3C4-B31AAF9D0810}" presName="Accent" presStyleLbl="node1" presStyleIdx="1" presStyleCnt="3"/>
      <dgm:spPr>
        <a:solidFill>
          <a:schemeClr val="bg2">
            <a:lumMod val="65000"/>
          </a:schemeClr>
        </a:solidFill>
      </dgm:spPr>
    </dgm:pt>
    <dgm:pt modelId="{00CE458D-2F79-4594-A63C-F9B776F1F6B5}" type="pres">
      <dgm:prSet presAssocID="{FF814100-5133-49DF-B3C4-B31AAF9D0810}" presName="Parent2" presStyleLbl="revTx" presStyleIdx="1" presStyleCnt="3">
        <dgm:presLayoutVars>
          <dgm:chMax val="1"/>
          <dgm:chPref val="1"/>
          <dgm:bulletEnabled val="1"/>
        </dgm:presLayoutVars>
      </dgm:prSet>
      <dgm:spPr/>
    </dgm:pt>
    <dgm:pt modelId="{20860EEF-84A8-44EE-B4FC-4AA7682C1C89}" type="pres">
      <dgm:prSet presAssocID="{3903EDBA-F579-4F46-BC53-1B2390B8363F}" presName="Accent3" presStyleCnt="0"/>
      <dgm:spPr/>
    </dgm:pt>
    <dgm:pt modelId="{9E008628-C28A-4DA5-9004-71DCF47971B7}" type="pres">
      <dgm:prSet presAssocID="{3903EDBA-F579-4F46-BC53-1B2390B8363F}" presName="Accent" presStyleLbl="node1" presStyleIdx="2" presStyleCnt="3"/>
      <dgm:spPr>
        <a:solidFill>
          <a:schemeClr val="accent6">
            <a:lumMod val="75000"/>
          </a:schemeClr>
        </a:solidFill>
      </dgm:spPr>
    </dgm:pt>
    <dgm:pt modelId="{0C4C6E48-C1C4-4141-B30F-68F34146E453}" type="pres">
      <dgm:prSet presAssocID="{3903EDBA-F579-4F46-BC53-1B2390B8363F}" presName="Parent3" presStyleLbl="revTx" presStyleIdx="2" presStyleCnt="3">
        <dgm:presLayoutVars>
          <dgm:chMax val="1"/>
          <dgm:chPref val="1"/>
          <dgm:bulletEnabled val="1"/>
        </dgm:presLayoutVars>
      </dgm:prSet>
      <dgm:spPr/>
    </dgm:pt>
  </dgm:ptLst>
  <dgm:cxnLst>
    <dgm:cxn modelId="{42A98600-0C17-44A4-84B8-B10E6A917349}" srcId="{78EB815F-E69E-4C91-8C2E-9CA3827A364C}" destId="{49CC2C33-757F-42BF-8BED-A8CDE7DA9DD2}" srcOrd="0" destOrd="0" parTransId="{22FCBAE8-F303-4469-9E0B-FEF7D1F982DC}" sibTransId="{21CEFB89-F82B-467B-946A-CBE4B6E311AE}"/>
    <dgm:cxn modelId="{04F20DAD-061B-49C8-A0CA-A15ADB2102D0}" type="presOf" srcId="{78EB815F-E69E-4C91-8C2E-9CA3827A364C}" destId="{0C7CC322-37B2-401D-8974-B29ED65D2621}" srcOrd="0" destOrd="0" presId="urn:microsoft.com/office/officeart/2009/layout/CircleArrowProcess"/>
    <dgm:cxn modelId="{E8036C29-257C-47AA-A871-258A9E456A75}" type="presOf" srcId="{FF814100-5133-49DF-B3C4-B31AAF9D0810}" destId="{00CE458D-2F79-4594-A63C-F9B776F1F6B5}" srcOrd="0" destOrd="0" presId="urn:microsoft.com/office/officeart/2009/layout/CircleArrowProcess"/>
    <dgm:cxn modelId="{4FB415A3-CB9D-47A1-B0DF-FB0CC310327F}" srcId="{78EB815F-E69E-4C91-8C2E-9CA3827A364C}" destId="{FF814100-5133-49DF-B3C4-B31AAF9D0810}" srcOrd="1" destOrd="0" parTransId="{B29DA916-1446-49FC-817D-7E37B4DC18B5}" sibTransId="{CE65DB92-7726-40F6-A9AD-24C57154F5C3}"/>
    <dgm:cxn modelId="{96E8A962-2783-43EE-BF11-4BDAE3E33DB1}" type="presOf" srcId="{3903EDBA-F579-4F46-BC53-1B2390B8363F}" destId="{0C4C6E48-C1C4-4141-B30F-68F34146E453}" srcOrd="0" destOrd="0" presId="urn:microsoft.com/office/officeart/2009/layout/CircleArrowProcess"/>
    <dgm:cxn modelId="{0D9B69B5-A2D1-4F18-B38D-34473E4EF80D}" srcId="{78EB815F-E69E-4C91-8C2E-9CA3827A364C}" destId="{3903EDBA-F579-4F46-BC53-1B2390B8363F}" srcOrd="2" destOrd="0" parTransId="{C6889C23-6022-47CA-8D34-75BF51797074}" sibTransId="{86367389-7451-45A5-A076-093F4AA5ECB2}"/>
    <dgm:cxn modelId="{83F17F85-9450-45BD-870E-2797A5DEEA03}" type="presOf" srcId="{49CC2C33-757F-42BF-8BED-A8CDE7DA9DD2}" destId="{44675175-1681-4609-AF9F-438C150BB8BE}" srcOrd="0" destOrd="0" presId="urn:microsoft.com/office/officeart/2009/layout/CircleArrowProcess"/>
    <dgm:cxn modelId="{A790DB3B-F703-461B-81A8-FC72CA0BDEB3}" type="presParOf" srcId="{0C7CC322-37B2-401D-8974-B29ED65D2621}" destId="{C8079294-75D4-4127-9618-FB15A70E8110}" srcOrd="0" destOrd="0" presId="urn:microsoft.com/office/officeart/2009/layout/CircleArrowProcess"/>
    <dgm:cxn modelId="{83EA0B02-CDF1-44A5-B6DF-9E1BB8806B95}" type="presParOf" srcId="{C8079294-75D4-4127-9618-FB15A70E8110}" destId="{9F93E696-5540-4A4A-B394-62CFC8CA1462}" srcOrd="0" destOrd="0" presId="urn:microsoft.com/office/officeart/2009/layout/CircleArrowProcess"/>
    <dgm:cxn modelId="{FA1EB986-EC2E-4A52-9374-A94E3FE45044}" type="presParOf" srcId="{0C7CC322-37B2-401D-8974-B29ED65D2621}" destId="{44675175-1681-4609-AF9F-438C150BB8BE}" srcOrd="1" destOrd="0" presId="urn:microsoft.com/office/officeart/2009/layout/CircleArrowProcess"/>
    <dgm:cxn modelId="{8381E11C-BFA1-47E0-BA24-E945842DD20C}" type="presParOf" srcId="{0C7CC322-37B2-401D-8974-B29ED65D2621}" destId="{9816C8BD-6120-46C2-ABD8-05B28B405F42}" srcOrd="2" destOrd="0" presId="urn:microsoft.com/office/officeart/2009/layout/CircleArrowProcess"/>
    <dgm:cxn modelId="{C7E051FB-8BED-4E86-A11D-BB45FC288755}" type="presParOf" srcId="{9816C8BD-6120-46C2-ABD8-05B28B405F42}" destId="{11E3BF94-FA0E-4706-9A53-FAA0577C538E}" srcOrd="0" destOrd="0" presId="urn:microsoft.com/office/officeart/2009/layout/CircleArrowProcess"/>
    <dgm:cxn modelId="{AA1D32FC-1FC1-49AA-BAD7-88E1955EA697}" type="presParOf" srcId="{0C7CC322-37B2-401D-8974-B29ED65D2621}" destId="{00CE458D-2F79-4594-A63C-F9B776F1F6B5}" srcOrd="3" destOrd="0" presId="urn:microsoft.com/office/officeart/2009/layout/CircleArrowProcess"/>
    <dgm:cxn modelId="{7E35F435-8CAC-4727-BE8A-639069473A59}" type="presParOf" srcId="{0C7CC322-37B2-401D-8974-B29ED65D2621}" destId="{20860EEF-84A8-44EE-B4FC-4AA7682C1C89}" srcOrd="4" destOrd="0" presId="urn:microsoft.com/office/officeart/2009/layout/CircleArrowProcess"/>
    <dgm:cxn modelId="{769EE5C3-E7DD-4852-8823-8EB37085477E}" type="presParOf" srcId="{20860EEF-84A8-44EE-B4FC-4AA7682C1C89}" destId="{9E008628-C28A-4DA5-9004-71DCF47971B7}" srcOrd="0" destOrd="0" presId="urn:microsoft.com/office/officeart/2009/layout/CircleArrowProcess"/>
    <dgm:cxn modelId="{198DE1A4-96A7-46F1-9995-9EFF5D3BF2BC}" type="presParOf" srcId="{0C7CC322-37B2-401D-8974-B29ED65D2621}" destId="{0C4C6E48-C1C4-4141-B30F-68F34146E453}"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2678A-4F87-4107-BBBB-03749743BBAA}">
      <dsp:nvSpPr>
        <dsp:cNvPr id="0" name=""/>
        <dsp:cNvSpPr/>
      </dsp:nvSpPr>
      <dsp:spPr>
        <a:xfrm>
          <a:off x="0" y="3226588"/>
          <a:ext cx="8229600" cy="705898"/>
        </a:xfrm>
        <a:prstGeom prst="rect">
          <a:avLst/>
        </a:prstGeom>
        <a:gradFill rotWithShape="0">
          <a:gsLst>
            <a:gs pos="0">
              <a:schemeClr val="accent2">
                <a:shade val="80000"/>
                <a:hueOff val="0"/>
                <a:satOff val="0"/>
                <a:lumOff val="0"/>
                <a:alphaOff val="0"/>
                <a:shade val="70000"/>
                <a:satMod val="150000"/>
              </a:schemeClr>
            </a:gs>
            <a:gs pos="34000">
              <a:schemeClr val="accent2">
                <a:shade val="80000"/>
                <a:hueOff val="0"/>
                <a:satOff val="0"/>
                <a:lumOff val="0"/>
                <a:alphaOff val="0"/>
                <a:shade val="70000"/>
                <a:satMod val="140000"/>
              </a:schemeClr>
            </a:gs>
            <a:gs pos="70000">
              <a:schemeClr val="accent2">
                <a:shade val="80000"/>
                <a:hueOff val="0"/>
                <a:satOff val="0"/>
                <a:lumOff val="0"/>
                <a:alphaOff val="0"/>
                <a:tint val="100000"/>
                <a:shade val="90000"/>
                <a:satMod val="140000"/>
              </a:schemeClr>
            </a:gs>
            <a:gs pos="100000">
              <a:schemeClr val="accent2">
                <a:shade val="8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Health Disparities/Inequities</a:t>
          </a:r>
        </a:p>
      </dsp:txBody>
      <dsp:txXfrm>
        <a:off x="0" y="3226588"/>
        <a:ext cx="8229600" cy="705898"/>
      </dsp:txXfrm>
    </dsp:sp>
    <dsp:sp modelId="{C5315C53-D5EF-485F-90E3-9A60D89868DE}">
      <dsp:nvSpPr>
        <dsp:cNvPr id="0" name=""/>
        <dsp:cNvSpPr/>
      </dsp:nvSpPr>
      <dsp:spPr>
        <a:xfrm rot="10800000">
          <a:off x="0" y="2151505"/>
          <a:ext cx="8229600" cy="1085672"/>
        </a:xfrm>
        <a:prstGeom prst="upArrowCallout">
          <a:avLst/>
        </a:prstGeom>
        <a:gradFill rotWithShape="0">
          <a:gsLst>
            <a:gs pos="0">
              <a:schemeClr val="accent2">
                <a:shade val="80000"/>
                <a:hueOff val="131088"/>
                <a:satOff val="-13290"/>
                <a:lumOff val="11373"/>
                <a:alphaOff val="0"/>
                <a:shade val="70000"/>
                <a:satMod val="150000"/>
              </a:schemeClr>
            </a:gs>
            <a:gs pos="34000">
              <a:schemeClr val="accent2">
                <a:shade val="80000"/>
                <a:hueOff val="131088"/>
                <a:satOff val="-13290"/>
                <a:lumOff val="11373"/>
                <a:alphaOff val="0"/>
                <a:shade val="70000"/>
                <a:satMod val="140000"/>
              </a:schemeClr>
            </a:gs>
            <a:gs pos="70000">
              <a:schemeClr val="accent2">
                <a:shade val="80000"/>
                <a:hueOff val="131088"/>
                <a:satOff val="-13290"/>
                <a:lumOff val="11373"/>
                <a:alphaOff val="0"/>
                <a:tint val="100000"/>
                <a:shade val="90000"/>
                <a:satMod val="140000"/>
              </a:schemeClr>
            </a:gs>
            <a:gs pos="100000">
              <a:schemeClr val="accent2">
                <a:shade val="80000"/>
                <a:hueOff val="131088"/>
                <a:satOff val="-13290"/>
                <a:lumOff val="1137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Stress/Anxiety/Depression</a:t>
          </a:r>
        </a:p>
      </dsp:txBody>
      <dsp:txXfrm rot="10800000">
        <a:off x="0" y="2151505"/>
        <a:ext cx="8229600" cy="705437"/>
      </dsp:txXfrm>
    </dsp:sp>
    <dsp:sp modelId="{93E3DD19-DB88-4CB6-B286-24719006DDED}">
      <dsp:nvSpPr>
        <dsp:cNvPr id="0" name=""/>
        <dsp:cNvSpPr/>
      </dsp:nvSpPr>
      <dsp:spPr>
        <a:xfrm rot="10800000">
          <a:off x="0" y="1076421"/>
          <a:ext cx="8229600" cy="1085672"/>
        </a:xfrm>
        <a:prstGeom prst="upArrowCallout">
          <a:avLst/>
        </a:prstGeom>
        <a:gradFill rotWithShape="0">
          <a:gsLst>
            <a:gs pos="0">
              <a:schemeClr val="accent2">
                <a:shade val="80000"/>
                <a:hueOff val="262176"/>
                <a:satOff val="-26579"/>
                <a:lumOff val="22747"/>
                <a:alphaOff val="0"/>
                <a:shade val="70000"/>
                <a:satMod val="150000"/>
              </a:schemeClr>
            </a:gs>
            <a:gs pos="34000">
              <a:schemeClr val="accent2">
                <a:shade val="80000"/>
                <a:hueOff val="262176"/>
                <a:satOff val="-26579"/>
                <a:lumOff val="22747"/>
                <a:alphaOff val="0"/>
                <a:shade val="70000"/>
                <a:satMod val="140000"/>
              </a:schemeClr>
            </a:gs>
            <a:gs pos="70000">
              <a:schemeClr val="accent2">
                <a:shade val="80000"/>
                <a:hueOff val="262176"/>
                <a:satOff val="-26579"/>
                <a:lumOff val="22747"/>
                <a:alphaOff val="0"/>
                <a:tint val="100000"/>
                <a:shade val="90000"/>
                <a:satMod val="140000"/>
              </a:schemeClr>
            </a:gs>
            <a:gs pos="100000">
              <a:schemeClr val="accent2">
                <a:shade val="80000"/>
                <a:hueOff val="262176"/>
                <a:satOff val="-26579"/>
                <a:lumOff val="2274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Intrapersonal Stigma</a:t>
          </a:r>
        </a:p>
      </dsp:txBody>
      <dsp:txXfrm rot="10800000">
        <a:off x="0" y="1076421"/>
        <a:ext cx="8229600" cy="705437"/>
      </dsp:txXfrm>
    </dsp:sp>
    <dsp:sp modelId="{970EC7EE-A3B8-4FD2-A9F8-42C5FF162768}">
      <dsp:nvSpPr>
        <dsp:cNvPr id="0" name=""/>
        <dsp:cNvSpPr/>
      </dsp:nvSpPr>
      <dsp:spPr>
        <a:xfrm rot="10800000">
          <a:off x="0" y="0"/>
          <a:ext cx="8229600" cy="1085672"/>
        </a:xfrm>
        <a:prstGeom prst="upArrowCallout">
          <a:avLst/>
        </a:prstGeom>
        <a:gradFill rotWithShape="0">
          <a:gsLst>
            <a:gs pos="0">
              <a:schemeClr val="accent2">
                <a:shade val="80000"/>
                <a:hueOff val="393264"/>
                <a:satOff val="-39869"/>
                <a:lumOff val="34120"/>
                <a:alphaOff val="0"/>
                <a:shade val="70000"/>
                <a:satMod val="150000"/>
              </a:schemeClr>
            </a:gs>
            <a:gs pos="34000">
              <a:schemeClr val="accent2">
                <a:shade val="80000"/>
                <a:hueOff val="393264"/>
                <a:satOff val="-39869"/>
                <a:lumOff val="34120"/>
                <a:alphaOff val="0"/>
                <a:shade val="70000"/>
                <a:satMod val="140000"/>
              </a:schemeClr>
            </a:gs>
            <a:gs pos="70000">
              <a:schemeClr val="accent2">
                <a:shade val="80000"/>
                <a:hueOff val="393264"/>
                <a:satOff val="-39869"/>
                <a:lumOff val="34120"/>
                <a:alphaOff val="0"/>
                <a:tint val="100000"/>
                <a:shade val="90000"/>
                <a:satMod val="140000"/>
              </a:schemeClr>
            </a:gs>
            <a:gs pos="100000">
              <a:schemeClr val="accent2">
                <a:shade val="80000"/>
                <a:hueOff val="393264"/>
                <a:satOff val="-39869"/>
                <a:lumOff val="3412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Stigma</a:t>
          </a:r>
        </a:p>
      </dsp:txBody>
      <dsp:txXfrm rot="-10800000">
        <a:off x="0" y="0"/>
        <a:ext cx="8229600" cy="381070"/>
      </dsp:txXfrm>
    </dsp:sp>
    <dsp:sp modelId="{6005C919-1440-4F24-A12F-727723870425}">
      <dsp:nvSpPr>
        <dsp:cNvPr id="0" name=""/>
        <dsp:cNvSpPr/>
      </dsp:nvSpPr>
      <dsp:spPr>
        <a:xfrm>
          <a:off x="0" y="382408"/>
          <a:ext cx="4114799" cy="32461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Interpersonal</a:t>
          </a:r>
        </a:p>
      </dsp:txBody>
      <dsp:txXfrm>
        <a:off x="0" y="382408"/>
        <a:ext cx="4114799" cy="324616"/>
      </dsp:txXfrm>
    </dsp:sp>
    <dsp:sp modelId="{EFF147B2-B69F-438C-8902-46668187CD5A}">
      <dsp:nvSpPr>
        <dsp:cNvPr id="0" name=""/>
        <dsp:cNvSpPr/>
      </dsp:nvSpPr>
      <dsp:spPr>
        <a:xfrm>
          <a:off x="4114800" y="382408"/>
          <a:ext cx="4114799" cy="32461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Structural</a:t>
          </a:r>
        </a:p>
      </dsp:txBody>
      <dsp:txXfrm>
        <a:off x="4114800" y="382408"/>
        <a:ext cx="4114799" cy="32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3E696-5540-4A4A-B394-62CFC8CA1462}">
      <dsp:nvSpPr>
        <dsp:cNvPr id="0" name=""/>
        <dsp:cNvSpPr/>
      </dsp:nvSpPr>
      <dsp:spPr>
        <a:xfrm>
          <a:off x="3041168" y="-76190"/>
          <a:ext cx="2420688" cy="2421056"/>
        </a:xfrm>
        <a:prstGeom prst="circularArrow">
          <a:avLst>
            <a:gd name="adj1" fmla="val 10980"/>
            <a:gd name="adj2" fmla="val 1142322"/>
            <a:gd name="adj3" fmla="val 4500000"/>
            <a:gd name="adj4" fmla="val 10800000"/>
            <a:gd name="adj5" fmla="val 12500"/>
          </a:avLst>
        </a:prstGeom>
        <a:solidFill>
          <a:schemeClr val="accent2">
            <a:lumMod val="60000"/>
            <a:lumOff val="4000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4675175-1681-4609-AF9F-438C150BB8BE}">
      <dsp:nvSpPr>
        <dsp:cNvPr id="0" name=""/>
        <dsp:cNvSpPr/>
      </dsp:nvSpPr>
      <dsp:spPr>
        <a:xfrm>
          <a:off x="3585176" y="874074"/>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Childhood &amp; Adolescence</a:t>
          </a:r>
        </a:p>
      </dsp:txBody>
      <dsp:txXfrm>
        <a:off x="3585176" y="874074"/>
        <a:ext cx="1345129" cy="672404"/>
      </dsp:txXfrm>
    </dsp:sp>
    <dsp:sp modelId="{11E3BF94-FA0E-4706-9A53-FAA0577C538E}">
      <dsp:nvSpPr>
        <dsp:cNvPr id="0" name=""/>
        <dsp:cNvSpPr/>
      </dsp:nvSpPr>
      <dsp:spPr>
        <a:xfrm>
          <a:off x="2377786" y="1391076"/>
          <a:ext cx="2420688" cy="2421056"/>
        </a:xfrm>
        <a:prstGeom prst="leftCircularArrow">
          <a:avLst>
            <a:gd name="adj1" fmla="val 10980"/>
            <a:gd name="adj2" fmla="val 1142322"/>
            <a:gd name="adj3" fmla="val 6300000"/>
            <a:gd name="adj4" fmla="val 18900000"/>
            <a:gd name="adj5" fmla="val 12500"/>
          </a:avLst>
        </a:prstGeom>
        <a:solidFill>
          <a:schemeClr val="bg2">
            <a:lumMod val="6500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E458D-2F79-4594-A63C-F9B776F1F6B5}">
      <dsp:nvSpPr>
        <dsp:cNvPr id="0" name=""/>
        <dsp:cNvSpPr/>
      </dsp:nvSpPr>
      <dsp:spPr>
        <a:xfrm>
          <a:off x="2915566" y="2273198"/>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Early &amp; Middle Adulthood</a:t>
          </a:r>
        </a:p>
      </dsp:txBody>
      <dsp:txXfrm>
        <a:off x="2915566" y="2273198"/>
        <a:ext cx="1345129" cy="672404"/>
      </dsp:txXfrm>
    </dsp:sp>
    <dsp:sp modelId="{9E008628-C28A-4DA5-9004-71DCF47971B7}">
      <dsp:nvSpPr>
        <dsp:cNvPr id="0" name=""/>
        <dsp:cNvSpPr/>
      </dsp:nvSpPr>
      <dsp:spPr>
        <a:xfrm>
          <a:off x="3222413" y="2948619"/>
          <a:ext cx="2079746" cy="2080580"/>
        </a:xfrm>
        <a:prstGeom prst="blockArc">
          <a:avLst>
            <a:gd name="adj1" fmla="val 13500000"/>
            <a:gd name="adj2" fmla="val 10800000"/>
            <a:gd name="adj3" fmla="val 12740"/>
          </a:avLst>
        </a:prstGeom>
        <a:solidFill>
          <a:schemeClr val="accent6">
            <a:lumMod val="7500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C4C6E48-C1C4-4141-B30F-68F34146E453}">
      <dsp:nvSpPr>
        <dsp:cNvPr id="0" name=""/>
        <dsp:cNvSpPr/>
      </dsp:nvSpPr>
      <dsp:spPr>
        <a:xfrm>
          <a:off x="3588358" y="3674333"/>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Later Adulthood</a:t>
          </a:r>
        </a:p>
      </dsp:txBody>
      <dsp:txXfrm>
        <a:off x="3588358" y="3674333"/>
        <a:ext cx="1345129" cy="6724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043343" cy="465455"/>
          </a:xfrm>
          <a:prstGeom prst="rect">
            <a:avLst/>
          </a:prstGeom>
          <a:noFill/>
          <a:ln w="9525">
            <a:noFill/>
            <a:miter lim="800000"/>
            <a:headEnd/>
            <a:tailEnd/>
          </a:ln>
        </p:spPr>
        <p:txBody>
          <a:bodyPr vert="horz" wrap="square" lIns="93497" tIns="46749" rIns="93497" bIns="46749"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11267" name="Rectangle 3"/>
          <p:cNvSpPr>
            <a:spLocks noGrp="1" noChangeArrowheads="1"/>
          </p:cNvSpPr>
          <p:nvPr>
            <p:ph type="dt" sz="quarter" idx="1"/>
          </p:nvPr>
        </p:nvSpPr>
        <p:spPr bwMode="auto">
          <a:xfrm>
            <a:off x="3979757" y="1"/>
            <a:ext cx="3043343" cy="465455"/>
          </a:xfrm>
          <a:prstGeom prst="rect">
            <a:avLst/>
          </a:prstGeom>
          <a:noFill/>
          <a:ln w="9525">
            <a:noFill/>
            <a:miter lim="800000"/>
            <a:headEnd/>
            <a:tailEnd/>
          </a:ln>
        </p:spPr>
        <p:txBody>
          <a:bodyPr vert="horz" wrap="square" lIns="93497" tIns="46749" rIns="93497" bIns="46749"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dirty="0"/>
          </a:p>
        </p:txBody>
      </p:sp>
      <p:sp>
        <p:nvSpPr>
          <p:cNvPr id="11268" name="Rectangle 4"/>
          <p:cNvSpPr>
            <a:spLocks noGrp="1" noChangeArrowheads="1"/>
          </p:cNvSpPr>
          <p:nvPr>
            <p:ph type="ftr" sz="quarter" idx="2"/>
          </p:nvPr>
        </p:nvSpPr>
        <p:spPr bwMode="auto">
          <a:xfrm>
            <a:off x="0" y="8843646"/>
            <a:ext cx="3043343" cy="465455"/>
          </a:xfrm>
          <a:prstGeom prst="rect">
            <a:avLst/>
          </a:prstGeom>
          <a:noFill/>
          <a:ln w="9525">
            <a:noFill/>
            <a:miter lim="800000"/>
            <a:headEnd/>
            <a:tailEnd/>
          </a:ln>
        </p:spPr>
        <p:txBody>
          <a:bodyPr vert="horz" wrap="square" lIns="93497" tIns="46749" rIns="93497" bIns="46749"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11269" name="Rectangle 5"/>
          <p:cNvSpPr>
            <a:spLocks noGrp="1" noChangeArrowheads="1"/>
          </p:cNvSpPr>
          <p:nvPr>
            <p:ph type="sldNum" sz="quarter" idx="3"/>
          </p:nvPr>
        </p:nvSpPr>
        <p:spPr bwMode="auto">
          <a:xfrm>
            <a:off x="3979757" y="8843646"/>
            <a:ext cx="3043343" cy="465455"/>
          </a:xfrm>
          <a:prstGeom prst="rect">
            <a:avLst/>
          </a:prstGeom>
          <a:noFill/>
          <a:ln w="9525">
            <a:noFill/>
            <a:miter lim="800000"/>
            <a:headEnd/>
            <a:tailEnd/>
          </a:ln>
        </p:spPr>
        <p:txBody>
          <a:bodyPr vert="horz" wrap="square" lIns="93497" tIns="46749" rIns="93497" bIns="46749" numCol="1" anchor="b" anchorCtr="0" compatLnSpc="1">
            <a:prstTxWarp prst="textNoShape">
              <a:avLst/>
            </a:prstTxWarp>
          </a:bodyPr>
          <a:lstStyle>
            <a:lvl1pPr algn="r" eaLnBrk="0" hangingPunct="0">
              <a:defRPr sz="1200">
                <a:latin typeface="Arial" pitchFamily="34" charset="0"/>
                <a:cs typeface="+mn-cs"/>
              </a:defRPr>
            </a:lvl1pPr>
          </a:lstStyle>
          <a:p>
            <a:pPr>
              <a:defRPr/>
            </a:pPr>
            <a:fld id="{CFCD6DCC-AA5D-4B94-9916-236CE3FDB8B4}" type="slidenum">
              <a:rPr lang="en-US"/>
              <a:pPr>
                <a:defRPr/>
              </a:pPr>
              <a:t>‹#›</a:t>
            </a:fld>
            <a:endParaRPr lang="en-US" dirty="0"/>
          </a:p>
        </p:txBody>
      </p:sp>
    </p:spTree>
    <p:extLst>
      <p:ext uri="{BB962C8B-B14F-4D97-AF65-F5344CB8AC3E}">
        <p14:creationId xmlns:p14="http://schemas.microsoft.com/office/powerpoint/2010/main" val="1141707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43343" cy="465455"/>
          </a:xfrm>
          <a:prstGeom prst="rect">
            <a:avLst/>
          </a:prstGeom>
          <a:noFill/>
          <a:ln w="9525">
            <a:noFill/>
            <a:miter lim="800000"/>
            <a:headEnd/>
            <a:tailEnd/>
          </a:ln>
        </p:spPr>
        <p:txBody>
          <a:bodyPr vert="horz" wrap="square" lIns="93497" tIns="46749" rIns="93497" bIns="46749"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7171" name="Rectangle 3"/>
          <p:cNvSpPr>
            <a:spLocks noGrp="1" noChangeArrowheads="1"/>
          </p:cNvSpPr>
          <p:nvPr>
            <p:ph type="dt" idx="1"/>
          </p:nvPr>
        </p:nvSpPr>
        <p:spPr bwMode="auto">
          <a:xfrm>
            <a:off x="3979757" y="1"/>
            <a:ext cx="3043343" cy="465455"/>
          </a:xfrm>
          <a:prstGeom prst="rect">
            <a:avLst/>
          </a:prstGeom>
          <a:noFill/>
          <a:ln w="9525">
            <a:noFill/>
            <a:miter lim="800000"/>
            <a:headEnd/>
            <a:tailEnd/>
          </a:ln>
        </p:spPr>
        <p:txBody>
          <a:bodyPr vert="horz" wrap="square" lIns="93497" tIns="46749" rIns="93497" bIns="46749" numCol="1" anchor="t" anchorCtr="0" compatLnSpc="1">
            <a:prstTxWarp prst="textNoShape">
              <a:avLst/>
            </a:prstTxWarp>
          </a:bodyPr>
          <a:lstStyle>
            <a:lvl1pPr algn="r" eaLnBrk="0" hangingPunct="0">
              <a:defRPr sz="1200">
                <a:latin typeface="Arial" pitchFamily="34" charset="0"/>
                <a:cs typeface="+mn-cs"/>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6414" y="4421824"/>
            <a:ext cx="5150273" cy="4189095"/>
          </a:xfrm>
          <a:prstGeom prst="rect">
            <a:avLst/>
          </a:prstGeom>
          <a:noFill/>
          <a:ln w="9525">
            <a:noFill/>
            <a:miter lim="800000"/>
            <a:headEnd/>
            <a:tailEnd/>
          </a:ln>
        </p:spPr>
        <p:txBody>
          <a:bodyPr vert="horz" wrap="square" lIns="93497" tIns="46749" rIns="93497" bIns="467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43646"/>
            <a:ext cx="3043343" cy="465455"/>
          </a:xfrm>
          <a:prstGeom prst="rect">
            <a:avLst/>
          </a:prstGeom>
          <a:noFill/>
          <a:ln w="9525">
            <a:noFill/>
            <a:miter lim="800000"/>
            <a:headEnd/>
            <a:tailEnd/>
          </a:ln>
        </p:spPr>
        <p:txBody>
          <a:bodyPr vert="horz" wrap="square" lIns="93497" tIns="46749" rIns="93497" bIns="46749"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3979757" y="8843646"/>
            <a:ext cx="3043343" cy="465455"/>
          </a:xfrm>
          <a:prstGeom prst="rect">
            <a:avLst/>
          </a:prstGeom>
          <a:noFill/>
          <a:ln w="9525">
            <a:noFill/>
            <a:miter lim="800000"/>
            <a:headEnd/>
            <a:tailEnd/>
          </a:ln>
        </p:spPr>
        <p:txBody>
          <a:bodyPr vert="horz" wrap="square" lIns="93497" tIns="46749" rIns="93497" bIns="46749" numCol="1" anchor="b" anchorCtr="0" compatLnSpc="1">
            <a:prstTxWarp prst="textNoShape">
              <a:avLst/>
            </a:prstTxWarp>
          </a:bodyPr>
          <a:lstStyle>
            <a:lvl1pPr algn="r" eaLnBrk="0" hangingPunct="0">
              <a:defRPr sz="1200">
                <a:latin typeface="Arial" pitchFamily="34" charset="0"/>
                <a:cs typeface="+mn-cs"/>
              </a:defRPr>
            </a:lvl1pPr>
          </a:lstStyle>
          <a:p>
            <a:pPr>
              <a:defRPr/>
            </a:pPr>
            <a:fld id="{ABCD9806-C887-426D-A2F2-CCC98672AD13}" type="slidenum">
              <a:rPr lang="en-US"/>
              <a:pPr>
                <a:defRPr/>
              </a:pPr>
              <a:t>‹#›</a:t>
            </a:fld>
            <a:endParaRPr lang="en-US" dirty="0"/>
          </a:p>
        </p:txBody>
      </p:sp>
    </p:spTree>
    <p:extLst>
      <p:ext uri="{BB962C8B-B14F-4D97-AF65-F5344CB8AC3E}">
        <p14:creationId xmlns:p14="http://schemas.microsoft.com/office/powerpoint/2010/main" val="806706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1</a:t>
            </a:fld>
            <a:endParaRPr lang="en-US" dirty="0"/>
          </a:p>
        </p:txBody>
      </p:sp>
    </p:spTree>
    <p:extLst>
      <p:ext uri="{BB962C8B-B14F-4D97-AF65-F5344CB8AC3E}">
        <p14:creationId xmlns:p14="http://schemas.microsoft.com/office/powerpoint/2010/main" val="66346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050">
              <a:defRPr/>
            </a:pPr>
            <a:r>
              <a:rPr lang="en-US" dirty="0">
                <a:ea typeface="ＭＳ Ｐゴシック" charset="0"/>
              </a:rPr>
              <a:t>See the</a:t>
            </a:r>
            <a:r>
              <a:rPr lang="en-US" baseline="0" dirty="0">
                <a:ea typeface="ＭＳ Ｐゴシック" charset="0"/>
              </a:rPr>
              <a:t> Learning Guide for more definitions and a glossary of terms. </a:t>
            </a:r>
            <a:endParaRPr lang="en-US" dirty="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42296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Definitions:</a:t>
            </a:r>
          </a:p>
          <a:p>
            <a:r>
              <a:rPr lang="en-US" dirty="0"/>
              <a:t>Transgender man – someone who identifies as a man, but was assigned female sex at birth.</a:t>
            </a:r>
          </a:p>
          <a:p>
            <a:r>
              <a:rPr lang="en-US" dirty="0"/>
              <a:t>Transgender woman – someone who identifies as a woman, but was assigned male sex at birth.</a:t>
            </a:r>
          </a:p>
          <a:p>
            <a:r>
              <a:rPr lang="en-US" dirty="0"/>
              <a:t>Trans masculine – describes transgender people who were assigned female sex at birth, but identify with masculinity to a greater extent than femininity.</a:t>
            </a:r>
          </a:p>
          <a:p>
            <a:r>
              <a:rPr lang="en-US" dirty="0"/>
              <a:t>Trans feminine</a:t>
            </a:r>
            <a:r>
              <a:rPr lang="en-US" baseline="0" dirty="0"/>
              <a:t> – describes </a:t>
            </a:r>
            <a:r>
              <a:rPr lang="en-US" dirty="0"/>
              <a:t>transgender people who were assigned male sex at birth, but identify with femininity to a greater extent than masculinity.</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charset="0"/>
              </a:rPr>
              <a:t>See the</a:t>
            </a:r>
            <a:r>
              <a:rPr lang="en-US" baseline="0" dirty="0">
                <a:ea typeface="ＭＳ Ｐゴシック" charset="0"/>
              </a:rPr>
              <a:t> Learning Guide for more definitions and a glossary of terms. </a:t>
            </a:r>
            <a:endParaRPr lang="en-US" dirty="0">
              <a:ea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2429404E-8666-46E5-A79C-E2666E1F6A0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1697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20</a:t>
            </a:fld>
            <a:endParaRPr lang="en-US" dirty="0"/>
          </a:p>
        </p:txBody>
      </p:sp>
    </p:spTree>
    <p:extLst>
      <p:ext uri="{BB962C8B-B14F-4D97-AF65-F5344CB8AC3E}">
        <p14:creationId xmlns:p14="http://schemas.microsoft.com/office/powerpoint/2010/main" val="328119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SOGI data collection</a:t>
            </a:r>
            <a:r>
              <a:rPr lang="en-US" baseline="0" dirty="0"/>
              <a:t> is c</a:t>
            </a:r>
            <a:r>
              <a:rPr lang="en-US" dirty="0"/>
              <a:t>ritical, and has to be done sensitively without assumptions, routinely on all, along with other demographic data.</a:t>
            </a:r>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21</a:t>
            </a:fld>
            <a:endParaRPr lang="en-US" dirty="0"/>
          </a:p>
        </p:txBody>
      </p:sp>
    </p:spTree>
    <p:extLst>
      <p:ext uri="{BB962C8B-B14F-4D97-AF65-F5344CB8AC3E}">
        <p14:creationId xmlns:p14="http://schemas.microsoft.com/office/powerpoint/2010/main" val="268984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SOGI information during onsite</a:t>
            </a:r>
            <a:r>
              <a:rPr lang="en-US" baseline="0" dirty="0"/>
              <a:t> registration is critical in order to ask routine and standardized SOGI questions that can then be directly entered into the EHR.</a:t>
            </a:r>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24</a:t>
            </a:fld>
            <a:endParaRPr lang="en-US" dirty="0"/>
          </a:p>
        </p:txBody>
      </p:sp>
    </p:spTree>
    <p:extLst>
      <p:ext uri="{BB962C8B-B14F-4D97-AF65-F5344CB8AC3E}">
        <p14:creationId xmlns:p14="http://schemas.microsoft.com/office/powerpoint/2010/main" val="230840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25</a:t>
            </a:fld>
            <a:endParaRPr lang="en-US" dirty="0"/>
          </a:p>
        </p:txBody>
      </p:sp>
    </p:spTree>
    <p:extLst>
      <p:ext uri="{BB962C8B-B14F-4D97-AF65-F5344CB8AC3E}">
        <p14:creationId xmlns:p14="http://schemas.microsoft.com/office/powerpoint/2010/main" val="199296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Based on evaluations</a:t>
            </a:r>
            <a:r>
              <a:rPr lang="en-US" baseline="0" dirty="0"/>
              <a:t> of acceptability and feasibility of collecting SOGI information in community health care settings conducted by the Fenway Institute and Center for American Progress and other studies evaluating how to ask SOGI questions, we recommend the following questions. Information would be entered into the EHR manually.</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ＭＳ Ｐゴシック" pitchFamily="34" charset="-128"/>
                <a:cs typeface="+mn-cs"/>
              </a:rPr>
              <a:t>Cahill, S., </a:t>
            </a:r>
            <a:r>
              <a:rPr lang="en-US" sz="1200" kern="1200" dirty="0" err="1">
                <a:solidFill>
                  <a:schemeClr val="tx1"/>
                </a:solidFill>
                <a:effectLst/>
                <a:latin typeface="Arial" pitchFamily="34" charset="0"/>
                <a:ea typeface="ＭＳ Ｐゴシック" pitchFamily="34" charset="-128"/>
                <a:cs typeface="+mn-cs"/>
              </a:rPr>
              <a:t>Singal</a:t>
            </a:r>
            <a:r>
              <a:rPr lang="en-US" sz="1200" kern="1200" dirty="0">
                <a:solidFill>
                  <a:schemeClr val="tx1"/>
                </a:solidFill>
                <a:effectLst/>
                <a:latin typeface="Arial" pitchFamily="34" charset="0"/>
                <a:ea typeface="ＭＳ Ｐゴシック" pitchFamily="34" charset="-128"/>
                <a:cs typeface="+mn-cs"/>
              </a:rPr>
              <a:t>, R., Grasso, C., King, D., Mayer, K., Baker, K., &amp; </a:t>
            </a:r>
            <a:r>
              <a:rPr lang="en-US" sz="1200" kern="1200" dirty="0" err="1">
                <a:solidFill>
                  <a:schemeClr val="tx1"/>
                </a:solidFill>
                <a:effectLst/>
                <a:latin typeface="Arial" pitchFamily="34" charset="0"/>
                <a:ea typeface="ＭＳ Ｐゴシック" pitchFamily="34" charset="-128"/>
                <a:cs typeface="+mn-cs"/>
              </a:rPr>
              <a:t>Makadon</a:t>
            </a:r>
            <a:r>
              <a:rPr lang="en-US" sz="1200" kern="1200" dirty="0">
                <a:solidFill>
                  <a:schemeClr val="tx1"/>
                </a:solidFill>
                <a:effectLst/>
                <a:latin typeface="Arial" pitchFamily="34" charset="0"/>
                <a:ea typeface="ＭＳ Ｐゴシック" pitchFamily="34" charset="-128"/>
                <a:cs typeface="+mn-cs"/>
              </a:rPr>
              <a:t>, H. (2014). Do Ask, Do Tell: High Levels of Acceptability by Patients of Routine Collection of Sexual Orientation and Gender Identity Data in Four Diverse American Community Health Centers. </a:t>
            </a:r>
            <a:r>
              <a:rPr lang="en-US" sz="1200" i="1" kern="1200" dirty="0" err="1">
                <a:solidFill>
                  <a:schemeClr val="tx1"/>
                </a:solidFill>
                <a:effectLst/>
                <a:latin typeface="Arial" pitchFamily="34" charset="0"/>
                <a:ea typeface="ＭＳ Ｐゴシック" pitchFamily="34" charset="-128"/>
                <a:cs typeface="+mn-cs"/>
              </a:rPr>
              <a:t>PLoS</a:t>
            </a:r>
            <a:r>
              <a:rPr lang="en-US" sz="1200" i="1" kern="1200" dirty="0">
                <a:solidFill>
                  <a:schemeClr val="tx1"/>
                </a:solidFill>
                <a:effectLst/>
                <a:latin typeface="Arial" pitchFamily="34" charset="0"/>
                <a:ea typeface="ＭＳ Ｐゴシック" pitchFamily="34" charset="-128"/>
                <a:cs typeface="+mn-cs"/>
              </a:rPr>
              <a:t> ONE</a:t>
            </a:r>
            <a:r>
              <a:rPr lang="en-US" sz="1200" kern="1200" dirty="0">
                <a:solidFill>
                  <a:schemeClr val="tx1"/>
                </a:solidFill>
                <a:effectLst/>
                <a:latin typeface="Arial" pitchFamily="34" charset="0"/>
                <a:ea typeface="ＭＳ Ｐゴシック" pitchFamily="34" charset="-128"/>
                <a:cs typeface="+mn-cs"/>
              </a:rPr>
              <a:t>, </a:t>
            </a:r>
            <a:r>
              <a:rPr lang="en-US" sz="1200" i="1" kern="1200" dirty="0">
                <a:solidFill>
                  <a:schemeClr val="tx1"/>
                </a:solidFill>
                <a:effectLst/>
                <a:latin typeface="Arial" pitchFamily="34" charset="0"/>
                <a:ea typeface="ＭＳ Ｐゴシック" pitchFamily="34" charset="-128"/>
                <a:cs typeface="+mn-cs"/>
              </a:rPr>
              <a:t>9</a:t>
            </a:r>
            <a:r>
              <a:rPr lang="en-US" sz="1200" kern="1200" dirty="0">
                <a:solidFill>
                  <a:schemeClr val="tx1"/>
                </a:solidFill>
                <a:effectLst/>
                <a:latin typeface="Arial" pitchFamily="34" charset="0"/>
                <a:ea typeface="ＭＳ Ｐゴシック" pitchFamily="34" charset="-128"/>
                <a:cs typeface="+mn-cs"/>
              </a:rPr>
              <a:t>(9), e107104. http://</a:t>
            </a:r>
            <a:r>
              <a:rPr lang="en-US" sz="1200" kern="1200" dirty="0" err="1">
                <a:solidFill>
                  <a:schemeClr val="tx1"/>
                </a:solidFill>
                <a:effectLst/>
                <a:latin typeface="Arial" pitchFamily="34" charset="0"/>
                <a:ea typeface="ＭＳ Ｐゴシック" pitchFamily="34" charset="-128"/>
                <a:cs typeface="+mn-cs"/>
              </a:rPr>
              <a:t>doi.org</a:t>
            </a:r>
            <a:r>
              <a:rPr lang="en-US" sz="1200" kern="1200" dirty="0">
                <a:solidFill>
                  <a:schemeClr val="tx1"/>
                </a:solidFill>
                <a:effectLst/>
                <a:latin typeface="Arial" pitchFamily="34" charset="0"/>
                <a:ea typeface="ＭＳ Ｐゴシック" pitchFamily="34" charset="-128"/>
                <a:cs typeface="+mn-cs"/>
              </a:rPr>
              <a:t>/10.1371/journal.pone.0107104</a:t>
            </a:r>
          </a:p>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26</a:t>
            </a:fld>
            <a:endParaRPr lang="en-US" dirty="0"/>
          </a:p>
        </p:txBody>
      </p:sp>
    </p:spTree>
    <p:extLst>
      <p:ext uri="{BB962C8B-B14F-4D97-AF65-F5344CB8AC3E}">
        <p14:creationId xmlns:p14="http://schemas.microsoft.com/office/powerpoint/2010/main" val="247611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Gender Identity</a:t>
            </a:r>
            <a:r>
              <a:rPr lang="en-US" baseline="0" dirty="0"/>
              <a:t> in U.S. Surveillance (</a:t>
            </a:r>
            <a:r>
              <a:rPr lang="en-US" baseline="0" dirty="0" err="1"/>
              <a:t>GenIUSS</a:t>
            </a:r>
            <a:r>
              <a:rPr lang="en-US" baseline="0" dirty="0"/>
              <a:t>) group, convened by the Williams Institute, is a collaborative effort between scientists, scholars, and transgender leaders working towards increasing knowledge about gender-related measurement and promoting the inclusion of these measures in population-based surveys. They report numerous tested and applied methods of how to collect gender identity information, including the 2-step method of assessing current gender identity and assigned sex at birth. The 2-step method was originally developed in 1997 by the Transgender Health Advocacy Coalition, a community-based organization, for use in a population survey in Philadelphia. The 2-step measure has since been adapted and endorsed by leading transgender health leaders and researchers, including the Center of Excellence for Transgender Health at the University of California at San Francisco (UCSF).</a:t>
            </a:r>
            <a:endParaRPr lang="en-US" dirty="0"/>
          </a:p>
          <a:p>
            <a:endParaRPr lang="en-US" baseline="0" dirty="0"/>
          </a:p>
          <a:p>
            <a:r>
              <a:rPr lang="en-US" baseline="0" dirty="0"/>
              <a:t>The Williams Institute. The </a:t>
            </a:r>
            <a:r>
              <a:rPr lang="en-US" baseline="0" dirty="0" err="1"/>
              <a:t>GenIUSS</a:t>
            </a:r>
            <a:r>
              <a:rPr lang="en-US" baseline="0" dirty="0"/>
              <a:t> Group. (2013). Gender-related measures overview. Retrieved from http://williamsinstitute.law.ucla.edu/wp-content/uploads/GenIUSS-Gender-related-Question-</a:t>
            </a:r>
            <a:r>
              <a:rPr lang="en-US" baseline="0" dirty="0" err="1"/>
              <a:t>Overview.pdf</a:t>
            </a:r>
            <a:r>
              <a:rPr lang="en-US" baseline="0" dirty="0"/>
              <a:t> </a:t>
            </a:r>
          </a:p>
          <a:p>
            <a:endParaRPr lang="en-US" baseline="0" dirty="0"/>
          </a:p>
          <a:p>
            <a:r>
              <a:rPr lang="en-US" baseline="0" dirty="0"/>
              <a:t>The Fenway Institute. Center for American Progress. (2013). Asking patients questions about sexual orientation and gender identity in clinical settings: A study in four health centers. Retrieved from http://</a:t>
            </a:r>
            <a:r>
              <a:rPr lang="en-US" baseline="0" dirty="0" err="1"/>
              <a:t>thefenwayinstitute.org</a:t>
            </a:r>
            <a:r>
              <a:rPr lang="en-US" baseline="0" dirty="0"/>
              <a:t>/</a:t>
            </a:r>
            <a:r>
              <a:rPr lang="en-US" baseline="0" dirty="0" err="1"/>
              <a:t>wp</a:t>
            </a:r>
            <a:r>
              <a:rPr lang="en-US" baseline="0" dirty="0"/>
              <a:t>-content/uploads/COM228_SOGI_CHARN_WhitePaper.pdf </a:t>
            </a:r>
          </a:p>
          <a:p>
            <a:endParaRPr lang="en-US" baseline="0" dirty="0"/>
          </a:p>
          <a:p>
            <a:r>
              <a:rPr lang="en-US" dirty="0"/>
              <a:t>Data conducted by Deutsch</a:t>
            </a:r>
            <a:r>
              <a:rPr lang="en-US" baseline="0" dirty="0"/>
              <a:t> et al. (2013) </a:t>
            </a:r>
            <a:r>
              <a:rPr lang="en-US" dirty="0"/>
              <a:t>have shown that this 2-step method is superior in identifying transgender patients compared</a:t>
            </a:r>
            <a:r>
              <a:rPr lang="en-US" baseline="0" dirty="0"/>
              <a:t> to a previous 1-step question, with choices of male, female, or transgender. Identification of transgender patients can then lead to an appropriate discussion of anatomical inventory. This will help inform preventive screening services and provision of other health care services as indicated.</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ＭＳ Ｐゴシック" pitchFamily="34" charset="-128"/>
                <a:cs typeface="+mn-cs"/>
              </a:rPr>
              <a:t>Deutsch, M. B., Green, J., </a:t>
            </a:r>
            <a:r>
              <a:rPr lang="en-US" sz="1200" kern="1200" dirty="0" err="1">
                <a:solidFill>
                  <a:schemeClr val="tx1"/>
                </a:solidFill>
                <a:effectLst/>
                <a:latin typeface="Arial" pitchFamily="34" charset="0"/>
                <a:ea typeface="ＭＳ Ｐゴシック" pitchFamily="34" charset="-128"/>
                <a:cs typeface="+mn-cs"/>
              </a:rPr>
              <a:t>Keatley</a:t>
            </a:r>
            <a:r>
              <a:rPr lang="en-US" sz="1200" kern="1200" dirty="0">
                <a:solidFill>
                  <a:schemeClr val="tx1"/>
                </a:solidFill>
                <a:effectLst/>
                <a:latin typeface="Arial" pitchFamily="34" charset="0"/>
                <a:ea typeface="ＭＳ Ｐゴシック" pitchFamily="34" charset="-128"/>
                <a:cs typeface="+mn-cs"/>
              </a:rPr>
              <a:t>, J., Mayer, G., Hastings, J., &amp; Hall, A. M. (2013). Electronic medical records and the transgender patient: recommendations from the World Professional Association for Transgender Health EMR Working Group. </a:t>
            </a:r>
            <a:r>
              <a:rPr lang="en-US" sz="1200" i="1" kern="1200" dirty="0">
                <a:solidFill>
                  <a:schemeClr val="tx1"/>
                </a:solidFill>
                <a:effectLst/>
                <a:latin typeface="Arial" pitchFamily="34" charset="0"/>
                <a:ea typeface="ＭＳ Ｐゴシック" pitchFamily="34" charset="-128"/>
                <a:cs typeface="+mn-cs"/>
              </a:rPr>
              <a:t>Journal of the American Medical Informatics Association : JAMIA</a:t>
            </a:r>
            <a:r>
              <a:rPr lang="en-US" sz="1200" kern="1200" dirty="0">
                <a:solidFill>
                  <a:schemeClr val="tx1"/>
                </a:solidFill>
                <a:effectLst/>
                <a:latin typeface="Arial" pitchFamily="34" charset="0"/>
                <a:ea typeface="ＭＳ Ｐゴシック" pitchFamily="34" charset="-128"/>
                <a:cs typeface="+mn-cs"/>
              </a:rPr>
              <a:t>, </a:t>
            </a:r>
            <a:r>
              <a:rPr lang="en-US" sz="1200" i="1" kern="1200" dirty="0">
                <a:solidFill>
                  <a:schemeClr val="tx1"/>
                </a:solidFill>
                <a:effectLst/>
                <a:latin typeface="Arial" pitchFamily="34" charset="0"/>
                <a:ea typeface="ＭＳ Ｐゴシック" pitchFamily="34" charset="-128"/>
                <a:cs typeface="+mn-cs"/>
              </a:rPr>
              <a:t>20</a:t>
            </a:r>
            <a:r>
              <a:rPr lang="en-US" sz="1200" kern="1200" dirty="0">
                <a:solidFill>
                  <a:schemeClr val="tx1"/>
                </a:solidFill>
                <a:effectLst/>
                <a:latin typeface="Arial" pitchFamily="34" charset="0"/>
                <a:ea typeface="ＭＳ Ｐゴシック" pitchFamily="34" charset="-128"/>
                <a:cs typeface="+mn-cs"/>
              </a:rPr>
              <a:t>(4), 700–3. http://</a:t>
            </a:r>
            <a:r>
              <a:rPr lang="en-US" sz="1200" kern="1200" dirty="0" err="1">
                <a:solidFill>
                  <a:schemeClr val="tx1"/>
                </a:solidFill>
                <a:effectLst/>
                <a:latin typeface="Arial" pitchFamily="34" charset="0"/>
                <a:ea typeface="ＭＳ Ｐゴシック" pitchFamily="34" charset="-128"/>
                <a:cs typeface="+mn-cs"/>
              </a:rPr>
              <a:t>doi.org</a:t>
            </a:r>
            <a:r>
              <a:rPr lang="en-US" sz="1200" kern="1200" dirty="0">
                <a:solidFill>
                  <a:schemeClr val="tx1"/>
                </a:solidFill>
                <a:effectLst/>
                <a:latin typeface="Arial" pitchFamily="34" charset="0"/>
                <a:ea typeface="ＭＳ Ｐゴシック" pitchFamily="34" charset="-128"/>
                <a:cs typeface="+mn-cs"/>
              </a:rPr>
              <a:t>/10.1136/amiajnl-2012-001472</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16154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SOGI data can be collected at several different points during and</a:t>
            </a:r>
            <a:r>
              <a:rPr lang="en-US" baseline="0" dirty="0"/>
              <a:t> prior to the clinical encounter. SOGI information can be entered into the EHR directly by the patient prior to arrival at home. SOGI information can also be obtained during onsite registration on intake forms, as well as during the patient-physician clinical encounter.</a:t>
            </a:r>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31</a:t>
            </a:fld>
            <a:endParaRPr lang="en-US" dirty="0"/>
          </a:p>
        </p:txBody>
      </p:sp>
    </p:spTree>
    <p:extLst>
      <p:ext uri="{BB962C8B-B14F-4D97-AF65-F5344CB8AC3E}">
        <p14:creationId xmlns:p14="http://schemas.microsoft.com/office/powerpoint/2010/main" val="290981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33</a:t>
            </a:fld>
            <a:endParaRPr lang="en-US" dirty="0"/>
          </a:p>
        </p:txBody>
      </p:sp>
    </p:spTree>
    <p:extLst>
      <p:ext uri="{BB962C8B-B14F-4D97-AF65-F5344CB8AC3E}">
        <p14:creationId xmlns:p14="http://schemas.microsoft.com/office/powerpoint/2010/main" val="25171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health disparity is….</a:t>
            </a:r>
            <a:r>
              <a:rPr lang="en-US" dirty="0"/>
              <a:t> “. . . a particular type of health difference that is closely linked with economic, social, or environmental disadvantage. Health disparities adversely affect groups of people who have systematically experienced greater social or economic obstacles to health based on their racial or ethnic group, religion, socioeconomic status, gender, age, or mental health; cognitive, sensory, or physical disability; sexual orientation or gender identity; geographic location; or other</a:t>
            </a:r>
            <a:r>
              <a:rPr lang="en-US" baseline="0" dirty="0"/>
              <a:t> </a:t>
            </a:r>
            <a:r>
              <a:rPr lang="en-US" dirty="0"/>
              <a:t>characteristics historically linked to discrimination or exclusion.”</a:t>
            </a:r>
            <a:r>
              <a:rPr lang="en-US" baseline="0" dirty="0"/>
              <a:t> </a:t>
            </a:r>
            <a:r>
              <a:rPr lang="en-US" dirty="0"/>
              <a:t>URL: http://www.healthypeople.gov/2020/about/disparitiesAbout .</a:t>
            </a:r>
            <a:r>
              <a:rPr lang="en-US" dirty="0" err="1"/>
              <a:t>aspx</a:t>
            </a:r>
            <a:endParaRPr lang="en-US" baseline="0" dirty="0"/>
          </a:p>
          <a:p>
            <a:endParaRPr lang="en-US" baseline="0" dirty="0"/>
          </a:p>
          <a:p>
            <a:r>
              <a:rPr lang="en-US" dirty="0"/>
              <a:t>In this definition, economic disadvantage refers to lack of material resources and opportunities—for example, low income or lack of wealth, and the consequent inability to purchase goods, services, and influence. Social disadvantage is a broader concept. While it includes economic disadvantage, it also refers more generally to someone’s relative position in a social pecking order—an order in which individuals or groups can be stratified by their economic resources, as well as by race, ethnicity, religion, gender, sexual orientation, and disability. These characteristics can influence how people are treated in a society. In the Healthy People definition, environmental disadvantage refers to residing in a neighborhood where there is concentrated poverty and/or the social disadvantages that often accompany it.</a:t>
            </a:r>
            <a:r>
              <a:rPr lang="en-US" baseline="0" dirty="0"/>
              <a:t> </a:t>
            </a:r>
            <a:r>
              <a:rPr lang="en-US" baseline="0" dirty="0" err="1"/>
              <a:t>Braveman</a:t>
            </a:r>
            <a:r>
              <a:rPr lang="en-US" baseline="0" dirty="0"/>
              <a:t>, Public Health Reports, 2014, Supplement 2, Volume 129 5-8</a:t>
            </a:r>
          </a:p>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2</a:t>
            </a:fld>
            <a:endParaRPr lang="en-US" dirty="0"/>
          </a:p>
        </p:txBody>
      </p:sp>
    </p:spTree>
    <p:extLst>
      <p:ext uri="{BB962C8B-B14F-4D97-AF65-F5344CB8AC3E}">
        <p14:creationId xmlns:p14="http://schemas.microsoft.com/office/powerpoint/2010/main" val="2020190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HCPs</a:t>
            </a:r>
            <a:r>
              <a:rPr lang="en-US" baseline="0" dirty="0"/>
              <a:t> can also discuss history of gender affirming treatments and procedures. The following is a list of common treatments and procedures for transgender patients.</a:t>
            </a:r>
          </a:p>
          <a:p>
            <a:pPr marL="171450" indent="-171450">
              <a:buFontTx/>
              <a:buChar char="-"/>
            </a:pPr>
            <a:r>
              <a:rPr lang="en-US" baseline="0" dirty="0"/>
              <a:t>Cross-sex hormone therapy, current user</a:t>
            </a:r>
          </a:p>
          <a:p>
            <a:pPr marL="171450" indent="-171450">
              <a:buFontTx/>
              <a:buChar char="-"/>
            </a:pPr>
            <a:r>
              <a:rPr lang="en-US" baseline="0" dirty="0"/>
              <a:t>Cross-sex hormone therapy, past user</a:t>
            </a:r>
          </a:p>
          <a:p>
            <a:pPr marL="171450" indent="-171450">
              <a:buFontTx/>
              <a:buChar char="-"/>
            </a:pPr>
            <a:r>
              <a:rPr lang="en-US" baseline="0" dirty="0" err="1"/>
              <a:t>Vaginoplasty</a:t>
            </a:r>
            <a:r>
              <a:rPr lang="en-US" baseline="0" dirty="0"/>
              <a:t>, penile inversion</a:t>
            </a:r>
          </a:p>
          <a:p>
            <a:pPr marL="171450" indent="-171450">
              <a:buFontTx/>
              <a:buChar char="-"/>
            </a:pPr>
            <a:r>
              <a:rPr lang="en-US" baseline="0" dirty="0" err="1"/>
              <a:t>Vaginoplasty</a:t>
            </a:r>
            <a:r>
              <a:rPr lang="en-US" baseline="0" dirty="0"/>
              <a:t>, colon graft</a:t>
            </a:r>
          </a:p>
          <a:p>
            <a:pPr marL="171450" indent="-171450">
              <a:buFontTx/>
              <a:buChar char="-"/>
            </a:pPr>
            <a:r>
              <a:rPr lang="en-US" baseline="0" dirty="0" err="1"/>
              <a:t>Phalloplasty</a:t>
            </a:r>
            <a:r>
              <a:rPr lang="en-US" baseline="0" dirty="0"/>
              <a:t>, abdominal flap</a:t>
            </a:r>
          </a:p>
          <a:p>
            <a:pPr marL="171450" indent="-171450">
              <a:buFontTx/>
              <a:buChar char="-"/>
            </a:pPr>
            <a:r>
              <a:rPr lang="en-US" baseline="0" dirty="0" err="1"/>
              <a:t>Phalloplasty</a:t>
            </a:r>
            <a:r>
              <a:rPr lang="en-US" baseline="0" dirty="0"/>
              <a:t>, free flap</a:t>
            </a:r>
          </a:p>
          <a:p>
            <a:pPr marL="171450" indent="-171450">
              <a:buFontTx/>
              <a:buChar char="-"/>
            </a:pPr>
            <a:r>
              <a:rPr lang="en-US" baseline="0" dirty="0" err="1"/>
              <a:t>Metoidioplasty</a:t>
            </a:r>
            <a:endParaRPr lang="en-US" baseline="0" dirty="0"/>
          </a:p>
          <a:p>
            <a:pPr marL="171450" indent="-171450">
              <a:buFontTx/>
              <a:buChar char="-"/>
            </a:pPr>
            <a:r>
              <a:rPr lang="en-US" baseline="0" dirty="0" err="1"/>
              <a:t>Scrotoplasty</a:t>
            </a:r>
            <a:endParaRPr lang="en-US" baseline="0" dirty="0"/>
          </a:p>
          <a:p>
            <a:pPr marL="171450" indent="-171450">
              <a:buFontTx/>
              <a:buChar char="-"/>
            </a:pPr>
            <a:r>
              <a:rPr lang="en-US" baseline="0" dirty="0" err="1"/>
              <a:t>Urethroplasty</a:t>
            </a:r>
            <a:endParaRPr lang="en-US" baseline="0" dirty="0"/>
          </a:p>
          <a:p>
            <a:pPr marL="171450" indent="-171450">
              <a:buFontTx/>
              <a:buChar char="-"/>
            </a:pPr>
            <a:r>
              <a:rPr lang="en-US" baseline="0" dirty="0"/>
              <a:t>Scalp advancement</a:t>
            </a:r>
          </a:p>
          <a:p>
            <a:pPr marL="171450" indent="-171450">
              <a:buFontTx/>
              <a:buChar char="-"/>
            </a:pPr>
            <a:r>
              <a:rPr lang="en-US" baseline="0" dirty="0"/>
              <a:t>Forehead reconstruction</a:t>
            </a:r>
          </a:p>
          <a:p>
            <a:pPr marL="171450" indent="-171450">
              <a:buFontTx/>
              <a:buChar char="-"/>
            </a:pPr>
            <a:r>
              <a:rPr lang="en-US" baseline="0" dirty="0"/>
              <a:t>Reduction </a:t>
            </a:r>
            <a:r>
              <a:rPr lang="en-US" baseline="0" dirty="0" err="1"/>
              <a:t>thyrochondroplasty</a:t>
            </a:r>
            <a:endParaRPr lang="en-US" baseline="0" dirty="0"/>
          </a:p>
          <a:p>
            <a:pPr marL="171450" indent="-171450">
              <a:buFontTx/>
              <a:buChar char="-"/>
            </a:pPr>
            <a:r>
              <a:rPr lang="en-US" baseline="0" dirty="0"/>
              <a:t>Laryngeal feminization surgery</a:t>
            </a:r>
          </a:p>
          <a:p>
            <a:pPr marL="171450" indent="-171450">
              <a:buFontTx/>
              <a:buChar char="-"/>
            </a:pPr>
            <a:r>
              <a:rPr lang="en-US" baseline="0" dirty="0"/>
              <a:t>Soft tissue filler injections</a:t>
            </a:r>
          </a:p>
          <a:p>
            <a:pPr marL="171450" indent="-171450">
              <a:buFontTx/>
              <a:buChar char="-"/>
            </a:pPr>
            <a:r>
              <a:rPr lang="en-US" baseline="0" dirty="0"/>
              <a:t>Bilateral total reduction mammoplasty</a:t>
            </a:r>
          </a:p>
          <a:p>
            <a:pPr marL="171450" indent="-171450">
              <a:buFontTx/>
              <a:buChar char="-"/>
            </a:pPr>
            <a:r>
              <a:rPr lang="en-US" baseline="0" dirty="0"/>
              <a:t>Voice surgery</a:t>
            </a:r>
          </a:p>
          <a:p>
            <a:pPr marL="171450" indent="-171450">
              <a:buFontTx/>
              <a:buChar char="-"/>
            </a:pPr>
            <a:r>
              <a:rPr lang="en-US" baseline="0" dirty="0"/>
              <a:t>Other unlisted surgical procedures</a:t>
            </a:r>
          </a:p>
          <a:p>
            <a:pPr marL="171450" indent="-171450">
              <a:buFontTx/>
              <a:buChar cha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ＭＳ Ｐゴシック" pitchFamily="34" charset="-128"/>
                <a:cs typeface="+mn-cs"/>
              </a:rPr>
              <a:t>Deutsch, M.B., Green, J. </a:t>
            </a:r>
            <a:r>
              <a:rPr lang="en-US" sz="1200" kern="1200" dirty="0" err="1">
                <a:solidFill>
                  <a:schemeClr val="tx1"/>
                </a:solidFill>
                <a:latin typeface="Arial" pitchFamily="34" charset="0"/>
                <a:ea typeface="ＭＳ Ｐゴシック" pitchFamily="34" charset="-128"/>
                <a:cs typeface="+mn-cs"/>
              </a:rPr>
              <a:t>Keatley</a:t>
            </a:r>
            <a:r>
              <a:rPr lang="en-US" sz="1200" kern="1200" dirty="0">
                <a:solidFill>
                  <a:schemeClr val="tx1"/>
                </a:solidFill>
                <a:latin typeface="Arial" pitchFamily="34" charset="0"/>
                <a:ea typeface="ＭＳ Ｐゴシック" pitchFamily="34" charset="-128"/>
                <a:cs typeface="+mn-cs"/>
              </a:rPr>
              <a:t>, J. Mayer, G. Hastings, J., Hall, A.M. (2013). Electronic medical records and the transgender patient: Recommendations from the World Professional Association for Transgender Health EMR Working Group. </a:t>
            </a:r>
            <a:r>
              <a:rPr lang="en-US" sz="1200" i="1" kern="1200" dirty="0">
                <a:solidFill>
                  <a:schemeClr val="tx1"/>
                </a:solidFill>
                <a:latin typeface="Arial" pitchFamily="34" charset="0"/>
                <a:ea typeface="ＭＳ Ｐゴシック" pitchFamily="34" charset="-128"/>
                <a:cs typeface="+mn-cs"/>
              </a:rPr>
              <a:t>J Am Med</a:t>
            </a:r>
            <a:r>
              <a:rPr lang="en-US" sz="1200" kern="1200" dirty="0">
                <a:solidFill>
                  <a:schemeClr val="tx1"/>
                </a:solidFill>
                <a:latin typeface="Arial" pitchFamily="34" charset="0"/>
                <a:ea typeface="ＭＳ Ｐゴシック" pitchFamily="34" charset="-128"/>
                <a:cs typeface="+mn-cs"/>
              </a:rPr>
              <a:t>, 20, 700-703</a:t>
            </a:r>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34</a:t>
            </a:fld>
            <a:endParaRPr lang="en-US" dirty="0"/>
          </a:p>
        </p:txBody>
      </p:sp>
    </p:spTree>
    <p:extLst>
      <p:ext uri="{BB962C8B-B14F-4D97-AF65-F5344CB8AC3E}">
        <p14:creationId xmlns:p14="http://schemas.microsoft.com/office/powerpoint/2010/main" val="126256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therefore critical for EHR templates and data collection fields to be based on an up-to-date anatomical inventory for transgender patients in order to accurately document and provide appropriate care to transgender</a:t>
            </a:r>
            <a:r>
              <a:rPr lang="en-US" baseline="0" dirty="0"/>
              <a:t> patients.</a:t>
            </a:r>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36</a:t>
            </a:fld>
            <a:endParaRPr lang="en-US" dirty="0"/>
          </a:p>
        </p:txBody>
      </p:sp>
    </p:spTree>
    <p:extLst>
      <p:ext uri="{BB962C8B-B14F-4D97-AF65-F5344CB8AC3E}">
        <p14:creationId xmlns:p14="http://schemas.microsoft.com/office/powerpoint/2010/main" val="89312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36163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935B83-1D15-4266-9B12-AC6DFA96EC9B}" type="slidenum">
              <a:rPr lang="en-US" smtClean="0"/>
              <a:t>39</a:t>
            </a:fld>
            <a:endParaRPr lang="en-US"/>
          </a:p>
        </p:txBody>
      </p:sp>
    </p:spTree>
    <p:extLst>
      <p:ext uri="{BB962C8B-B14F-4D97-AF65-F5344CB8AC3E}">
        <p14:creationId xmlns:p14="http://schemas.microsoft.com/office/powerpoint/2010/main" val="1154526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41</a:t>
            </a:fld>
            <a:endParaRPr lang="en-US" dirty="0"/>
          </a:p>
        </p:txBody>
      </p:sp>
    </p:spTree>
    <p:extLst>
      <p:ext uri="{BB962C8B-B14F-4D97-AF65-F5344CB8AC3E}">
        <p14:creationId xmlns:p14="http://schemas.microsoft.com/office/powerpoint/2010/main" val="3713514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EHR Vendor has not released an update</a:t>
            </a:r>
          </a:p>
          <a:p>
            <a:r>
              <a:rPr lang="en-US" dirty="0"/>
              <a:t>EHR does not have fields in the registration section</a:t>
            </a:r>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42</a:t>
            </a:fld>
            <a:endParaRPr lang="en-US" dirty="0"/>
          </a:p>
        </p:txBody>
      </p:sp>
    </p:spTree>
    <p:extLst>
      <p:ext uri="{BB962C8B-B14F-4D97-AF65-F5344CB8AC3E}">
        <p14:creationId xmlns:p14="http://schemas.microsoft.com/office/powerpoint/2010/main" val="492266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43</a:t>
            </a:fld>
            <a:endParaRPr lang="en-US" dirty="0"/>
          </a:p>
        </p:txBody>
      </p:sp>
    </p:spTree>
    <p:extLst>
      <p:ext uri="{BB962C8B-B14F-4D97-AF65-F5344CB8AC3E}">
        <p14:creationId xmlns:p14="http://schemas.microsoft.com/office/powerpoint/2010/main" val="129505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74">
              <a:defRPr/>
            </a:pPr>
            <a:endParaRPr lang="en-US" baseline="0" dirty="0"/>
          </a:p>
          <a:p>
            <a:pPr defTabSz="93497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39F3303B-E3EE-4F2B-ADDA-DD1D746AD2A7}" type="slidenum">
              <a:rPr lang="en-US" smtClean="0"/>
              <a:pPr/>
              <a:t>44</a:t>
            </a:fld>
            <a:endParaRPr lang="en-US"/>
          </a:p>
        </p:txBody>
      </p:sp>
    </p:spTree>
    <p:extLst>
      <p:ext uri="{BB962C8B-B14F-4D97-AF65-F5344CB8AC3E}">
        <p14:creationId xmlns:p14="http://schemas.microsoft.com/office/powerpoint/2010/main" val="1946130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F3303B-E3EE-4F2B-ADDA-DD1D746AD2A7}" type="slidenum">
              <a:rPr lang="en-US" smtClean="0"/>
              <a:pPr/>
              <a:t>45</a:t>
            </a:fld>
            <a:endParaRPr lang="en-US"/>
          </a:p>
        </p:txBody>
      </p:sp>
    </p:spTree>
    <p:extLst>
      <p:ext uri="{BB962C8B-B14F-4D97-AF65-F5344CB8AC3E}">
        <p14:creationId xmlns:p14="http://schemas.microsoft.com/office/powerpoint/2010/main" val="53642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pre-registration process when patient’s first</a:t>
            </a:r>
            <a:r>
              <a:rPr lang="en-US" baseline="0" dirty="0"/>
              <a:t> call to become patients – collect some basic name/address/insurance info</a:t>
            </a:r>
            <a:endParaRPr lang="en-US" dirty="0"/>
          </a:p>
          <a:p>
            <a:r>
              <a:rPr lang="en-US" dirty="0"/>
              <a:t>We have a decentralized registration process when patients arrive</a:t>
            </a:r>
          </a:p>
          <a:p>
            <a:r>
              <a:rPr lang="en-US" dirty="0"/>
              <a:t>No additional security</a:t>
            </a:r>
            <a:r>
              <a:rPr lang="en-US" baseline="0" dirty="0"/>
              <a:t> or confidentiality tags on these data</a:t>
            </a:r>
          </a:p>
          <a:p>
            <a:endParaRPr lang="en-US" dirty="0"/>
          </a:p>
        </p:txBody>
      </p:sp>
      <p:sp>
        <p:nvSpPr>
          <p:cNvPr id="4" name="Slide Number Placeholder 3"/>
          <p:cNvSpPr>
            <a:spLocks noGrp="1"/>
          </p:cNvSpPr>
          <p:nvPr>
            <p:ph type="sldNum" sz="quarter" idx="10"/>
          </p:nvPr>
        </p:nvSpPr>
        <p:spPr/>
        <p:txBody>
          <a:bodyPr/>
          <a:lstStyle/>
          <a:p>
            <a:fld id="{F0935B83-1D15-4266-9B12-AC6DFA96EC9B}" type="slidenum">
              <a:rPr lang="en-US" smtClean="0"/>
              <a:t>46</a:t>
            </a:fld>
            <a:endParaRPr lang="en-US"/>
          </a:p>
        </p:txBody>
      </p:sp>
    </p:spTree>
    <p:extLst>
      <p:ext uri="{BB962C8B-B14F-4D97-AF65-F5344CB8AC3E}">
        <p14:creationId xmlns:p14="http://schemas.microsoft.com/office/powerpoint/2010/main" val="245932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7</a:t>
            </a:fld>
            <a:endParaRPr lang="en-US" dirty="0"/>
          </a:p>
        </p:txBody>
      </p:sp>
    </p:spTree>
    <p:extLst>
      <p:ext uri="{BB962C8B-B14F-4D97-AF65-F5344CB8AC3E}">
        <p14:creationId xmlns:p14="http://schemas.microsoft.com/office/powerpoint/2010/main" val="45316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4974" rtl="0" eaLnBrk="0" fontAlgn="base" latinLnBrk="0" hangingPunct="0">
              <a:lnSpc>
                <a:spcPct val="100000"/>
              </a:lnSpc>
              <a:spcBef>
                <a:spcPct val="30000"/>
              </a:spcBef>
              <a:spcAft>
                <a:spcPct val="0"/>
              </a:spcAft>
              <a:buClrTx/>
              <a:buSzTx/>
              <a:buFontTx/>
              <a:buNone/>
              <a:tabLst/>
              <a:defRPr/>
            </a:pPr>
            <a:r>
              <a:rPr lang="en-US" dirty="0"/>
              <a:t>SOGI data collection</a:t>
            </a:r>
            <a:r>
              <a:rPr lang="en-US" baseline="0" dirty="0"/>
              <a:t> is c</a:t>
            </a:r>
            <a:r>
              <a:rPr lang="en-US" dirty="0"/>
              <a:t>ritical, and has to be done sensitively without assumptions, routinely on all, along with other demographic data.</a:t>
            </a:r>
          </a:p>
          <a:p>
            <a:pPr defTabSz="934974">
              <a:defRPr/>
            </a:pPr>
            <a:r>
              <a:rPr lang="en-US" dirty="0"/>
              <a:t>Patients may feel safer discussing their health and risk behaviors once they’ve disclosed</a:t>
            </a:r>
          </a:p>
          <a:p>
            <a:pPr defTabSz="934974">
              <a:defRPr/>
            </a:pPr>
            <a:r>
              <a:rPr lang="en-US" dirty="0">
                <a:latin typeface="Arial" charset="0"/>
                <a:ea typeface="ＭＳ Ｐゴシック" pitchFamily="34" charset="-128"/>
              </a:rPr>
              <a:t>Improve</a:t>
            </a:r>
            <a:r>
              <a:rPr lang="en-US" baseline="0" dirty="0">
                <a:latin typeface="Arial" charset="0"/>
                <a:ea typeface="ＭＳ Ｐゴシック" pitchFamily="34" charset="-128"/>
              </a:rPr>
              <a:t> the patient experience and clinical outcomes</a:t>
            </a:r>
          </a:p>
          <a:p>
            <a:endParaRPr lang="en-US" dirty="0"/>
          </a:p>
          <a:p>
            <a:r>
              <a:rPr lang="en-US" sz="1200" dirty="0"/>
              <a:t>Many transgender patients may have identification documents and insurance forms that do not reflect their current name and gender identity</a:t>
            </a:r>
          </a:p>
          <a:p>
            <a:r>
              <a:rPr lang="en-US" sz="1200" dirty="0"/>
              <a:t>Some patients may have a non-binary gender identity and use pronouns such as “they” or “</a:t>
            </a:r>
            <a:r>
              <a:rPr lang="en-US" sz="1200" dirty="0" err="1"/>
              <a:t>ze</a:t>
            </a:r>
            <a:r>
              <a:rPr lang="en-US" sz="1200" dirty="0"/>
              <a:t>”, which may be unfamiliar to some providers</a:t>
            </a:r>
          </a:p>
          <a:p>
            <a:endParaRPr lang="en-US" dirty="0"/>
          </a:p>
          <a:p>
            <a:endParaRPr lang="en-US" dirty="0"/>
          </a:p>
          <a:p>
            <a:r>
              <a:rPr lang="en-US" dirty="0"/>
              <a:t>As part of registration intake forms, legal name, Name Used and pronouns, legal sex, sexual orientation, gender identity, and assigned sex at birth can be collected along with other demographic variables. </a:t>
            </a:r>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49</a:t>
            </a:fld>
            <a:endParaRPr lang="en-US" dirty="0"/>
          </a:p>
        </p:txBody>
      </p:sp>
    </p:spTree>
    <p:extLst>
      <p:ext uri="{BB962C8B-B14F-4D97-AF65-F5344CB8AC3E}">
        <p14:creationId xmlns:p14="http://schemas.microsoft.com/office/powerpoint/2010/main" val="2604909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EHR</a:t>
            </a:r>
            <a:r>
              <a:rPr lang="en-US" baseline="0" dirty="0"/>
              <a:t> auditing – (breach);  can’t hide behind anything so if you go into a chart we will know </a:t>
            </a:r>
          </a:p>
          <a:p>
            <a:r>
              <a:rPr lang="en-US" baseline="0" dirty="0"/>
              <a:t>view someone’s chart and if you are in the chart </a:t>
            </a:r>
            <a:r>
              <a:rPr lang="en-US" baseline="0" dirty="0" err="1"/>
              <a:t>inappropiately</a:t>
            </a:r>
            <a:r>
              <a:rPr lang="en-US" baseline="0" dirty="0"/>
              <a:t>, we let staff know that this is a </a:t>
            </a:r>
            <a:r>
              <a:rPr lang="en-US" baseline="0" dirty="0" err="1"/>
              <a:t>fireable</a:t>
            </a:r>
            <a:r>
              <a:rPr lang="en-US" baseline="0" dirty="0"/>
              <a:t> offense.</a:t>
            </a:r>
          </a:p>
          <a:p>
            <a:r>
              <a:rPr lang="en-US" baseline="0" dirty="0"/>
              <a:t>Some EHR’s will allow for sensitive tags or restrictions on viewing if a patient feels particularly concerned</a:t>
            </a:r>
          </a:p>
          <a:p>
            <a:endParaRPr lang="en-US" baseline="0" dirty="0"/>
          </a:p>
          <a:p>
            <a:r>
              <a:rPr lang="en-US" baseline="0" dirty="0"/>
              <a:t>Tell staff that you may be in a situation where you have to check-in a friend or family member and we strongly discourage you from going into their EHR chart; is there someone else available who can do this</a:t>
            </a:r>
          </a:p>
          <a:p>
            <a:r>
              <a:rPr lang="en-US" baseline="0" dirty="0"/>
              <a:t>Although we are in a big city, we are in a small LGBT community; so there is definitely a chance of staff knowing someone who walks through our doors like a rural community</a:t>
            </a:r>
          </a:p>
          <a:p>
            <a:r>
              <a:rPr lang="en-US" baseline="0" dirty="0"/>
              <a:t>Emphasize with staff that for you this is a job but for patient’s this is personal</a:t>
            </a:r>
            <a:endParaRPr lang="en-US" dirty="0"/>
          </a:p>
        </p:txBody>
      </p:sp>
      <p:sp>
        <p:nvSpPr>
          <p:cNvPr id="4" name="Slide Number Placeholder 3"/>
          <p:cNvSpPr>
            <a:spLocks noGrp="1"/>
          </p:cNvSpPr>
          <p:nvPr>
            <p:ph type="sldNum" sz="quarter" idx="10"/>
          </p:nvPr>
        </p:nvSpPr>
        <p:spPr/>
        <p:txBody>
          <a:bodyPr/>
          <a:lstStyle/>
          <a:p>
            <a:fld id="{F0935B83-1D15-4266-9B12-AC6DFA96EC9B}" type="slidenum">
              <a:rPr lang="en-US" smtClean="0"/>
              <a:t>50</a:t>
            </a:fld>
            <a:endParaRPr lang="en-US"/>
          </a:p>
        </p:txBody>
      </p:sp>
    </p:spTree>
    <p:extLst>
      <p:ext uri="{BB962C8B-B14F-4D97-AF65-F5344CB8AC3E}">
        <p14:creationId xmlns:p14="http://schemas.microsoft.com/office/powerpoint/2010/main" val="559103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lessons learned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By collecting </a:t>
            </a:r>
            <a:r>
              <a:rPr lang="en-US" baseline="0" dirty="0" err="1"/>
              <a:t>sogi</a:t>
            </a:r>
            <a:r>
              <a:rPr lang="en-US" baseline="0" dirty="0"/>
              <a:t> data, we can and want to know that LGBT people are experiencing the same level of patient satisfaction as other patients</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Interpretative services – make sure they are aware and understand these</a:t>
            </a:r>
            <a:endParaRPr lang="en-US" dirty="0"/>
          </a:p>
          <a:p>
            <a:r>
              <a:rPr lang="en-US" dirty="0"/>
              <a:t>Perseverating</a:t>
            </a:r>
            <a:r>
              <a:rPr lang="en-US" baseline="0" dirty="0"/>
              <a:t> on mistake may make us feel better but makes patient feel worse and more awkward and can be traumatic</a:t>
            </a:r>
          </a:p>
          <a:p>
            <a:r>
              <a:rPr lang="en-US" baseline="0" dirty="0"/>
              <a:t>With trans community, the biggest complaint is usually using the wrong name or pronoun</a:t>
            </a:r>
          </a:p>
          <a:p>
            <a:endParaRPr lang="en-US" baseline="0" dirty="0"/>
          </a:p>
        </p:txBody>
      </p:sp>
      <p:sp>
        <p:nvSpPr>
          <p:cNvPr id="4" name="Slide Number Placeholder 3"/>
          <p:cNvSpPr>
            <a:spLocks noGrp="1"/>
          </p:cNvSpPr>
          <p:nvPr>
            <p:ph type="sldNum" sz="quarter" idx="10"/>
          </p:nvPr>
        </p:nvSpPr>
        <p:spPr/>
        <p:txBody>
          <a:bodyPr/>
          <a:lstStyle/>
          <a:p>
            <a:fld id="{F0935B83-1D15-4266-9B12-AC6DFA96EC9B}" type="slidenum">
              <a:rPr lang="en-US" smtClean="0"/>
              <a:t>51</a:t>
            </a:fld>
            <a:endParaRPr lang="en-US"/>
          </a:p>
        </p:txBody>
      </p:sp>
    </p:spTree>
    <p:extLst>
      <p:ext uri="{BB962C8B-B14F-4D97-AF65-F5344CB8AC3E}">
        <p14:creationId xmlns:p14="http://schemas.microsoft.com/office/powerpoint/2010/main" val="2590558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Assure patient that the name that they want to use will be used at our health center but for insurance</a:t>
            </a:r>
            <a:r>
              <a:rPr lang="en-US" baseline="0" dirty="0"/>
              <a:t> purposes we will need their insurance name to prevent them from getting insurance denials</a:t>
            </a:r>
          </a:p>
          <a:p>
            <a:r>
              <a:rPr lang="en-US" baseline="0" dirty="0"/>
              <a:t>Don’t want to become a barrier to a patient care; </a:t>
            </a:r>
          </a:p>
          <a:p>
            <a:r>
              <a:rPr lang="en-US" baseline="0" dirty="0"/>
              <a:t>Provider can flag </a:t>
            </a:r>
            <a:r>
              <a:rPr lang="en-US" baseline="0" dirty="0" err="1"/>
              <a:t>reg</a:t>
            </a:r>
            <a:r>
              <a:rPr lang="en-US" baseline="0" dirty="0"/>
              <a:t> staff to let them know that their was a legal name/sex change on a patient’s chart</a:t>
            </a:r>
          </a:p>
          <a:p>
            <a:r>
              <a:rPr lang="en-US" baseline="0" dirty="0"/>
              <a:t>Searching – asking for additional information like date of birth</a:t>
            </a:r>
            <a:endParaRPr lang="en-US" dirty="0"/>
          </a:p>
        </p:txBody>
      </p:sp>
      <p:sp>
        <p:nvSpPr>
          <p:cNvPr id="4" name="Slide Number Placeholder 3"/>
          <p:cNvSpPr>
            <a:spLocks noGrp="1"/>
          </p:cNvSpPr>
          <p:nvPr>
            <p:ph type="sldNum" sz="quarter" idx="10"/>
          </p:nvPr>
        </p:nvSpPr>
        <p:spPr/>
        <p:txBody>
          <a:bodyPr/>
          <a:lstStyle/>
          <a:p>
            <a:fld id="{F0935B83-1D15-4266-9B12-AC6DFA96EC9B}" type="slidenum">
              <a:rPr lang="en-US" smtClean="0"/>
              <a:t>52</a:t>
            </a:fld>
            <a:endParaRPr lang="en-US"/>
          </a:p>
        </p:txBody>
      </p:sp>
    </p:spTree>
    <p:extLst>
      <p:ext uri="{BB962C8B-B14F-4D97-AF65-F5344CB8AC3E}">
        <p14:creationId xmlns:p14="http://schemas.microsoft.com/office/powerpoint/2010/main" val="270970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baseline="0" dirty="0">
                <a:latin typeface="Arial" charset="0"/>
                <a:ea typeface="ＭＳ Ｐゴシック" pitchFamily="34" charset="-128"/>
              </a:rPr>
              <a:t>Color coding system for pronouns</a:t>
            </a:r>
          </a:p>
          <a:p>
            <a:pPr defTabSz="934974">
              <a:defRPr/>
            </a:pPr>
            <a:endParaRPr lang="en-US" baseline="0" dirty="0">
              <a:latin typeface="Arial" charset="0"/>
              <a:ea typeface="ＭＳ Ｐゴシック" pitchFamily="34" charset="-128"/>
            </a:endParaRPr>
          </a:p>
          <a:p>
            <a:pPr defTabSz="934974">
              <a:defRPr/>
            </a:pPr>
            <a:r>
              <a:rPr lang="en-US" baseline="0" dirty="0">
                <a:latin typeface="Arial" charset="0"/>
                <a:ea typeface="ＭＳ Ｐゴシック" pitchFamily="34" charset="-128"/>
              </a:rPr>
              <a:t>When staff get the name and pronouns right then they feel good about the care they are providing too</a:t>
            </a:r>
            <a:endParaRPr lang="en-US" dirty="0">
              <a:latin typeface="Arial"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53</a:t>
            </a:fld>
            <a:endParaRPr lang="en-US" dirty="0"/>
          </a:p>
        </p:txBody>
      </p:sp>
    </p:spTree>
    <p:extLst>
      <p:ext uri="{BB962C8B-B14F-4D97-AF65-F5344CB8AC3E}">
        <p14:creationId xmlns:p14="http://schemas.microsoft.com/office/powerpoint/2010/main" val="2002490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33795" name="Slide Number Placeholder 3"/>
          <p:cNvSpPr>
            <a:spLocks noGrp="1"/>
          </p:cNvSpPr>
          <p:nvPr>
            <p:ph type="sldNum" sz="quarter" idx="5"/>
          </p:nvPr>
        </p:nvSpPr>
        <p:spPr>
          <a:noFill/>
        </p:spPr>
        <p:txBody>
          <a:bodyPr/>
          <a:lstStyle/>
          <a:p>
            <a:fld id="{C31DC975-96AA-453A-A79B-D089FD687A3E}" type="slidenum">
              <a:rPr lang="en-US" smtClean="0">
                <a:latin typeface="Arial" pitchFamily="34" charset="0"/>
                <a:ea typeface="ＭＳ Ｐゴシック"/>
                <a:cs typeface="ＭＳ Ｐゴシック"/>
              </a:rPr>
              <a:pPr/>
              <a:t>54</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4218019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defTabSz="934974">
              <a:defRPr/>
            </a:pPr>
            <a:r>
              <a:rPr lang="en-US" baseline="0" dirty="0"/>
              <a:t>Just like other information like (weight or height) we know that SOGI does not flow in a perfect line so want to be able to track over time which will enable you to look at patient clinical outcomes too </a:t>
            </a:r>
          </a:p>
          <a:p>
            <a:pPr defTabSz="934974">
              <a:defRPr/>
            </a:pPr>
            <a:endParaRPr lang="en-US" baseline="0" dirty="0"/>
          </a:p>
          <a:p>
            <a:pPr defTabSz="934974">
              <a:defRPr/>
            </a:pPr>
            <a:r>
              <a:rPr lang="en-US" baseline="0" dirty="0"/>
              <a:t>This is an example of a current practice registration screen based on Centricity Practice Solution/</a:t>
            </a:r>
            <a:r>
              <a:rPr lang="en-US" baseline="0" dirty="0" err="1"/>
              <a:t>Visualution</a:t>
            </a:r>
            <a:r>
              <a:rPr lang="en-US" baseline="0" dirty="0"/>
              <a:t>, which demonstrates the collection of sexual orientation and gender identity information as discrete data fields. This can be used as a model when collecting SOGI information during registration in other EHR software.</a:t>
            </a:r>
          </a:p>
          <a:p>
            <a:pPr defTabSz="934974">
              <a:defRPr/>
            </a:pPr>
            <a:endParaRPr lang="en-US" dirty="0"/>
          </a:p>
          <a:p>
            <a:endParaRPr lang="en-US" dirty="0">
              <a:latin typeface="Arial" pitchFamily="34" charset="0"/>
              <a:ea typeface="ＭＳ Ｐゴシック"/>
            </a:endParaRPr>
          </a:p>
        </p:txBody>
      </p:sp>
      <p:sp>
        <p:nvSpPr>
          <p:cNvPr id="33795" name="Slide Number Placeholder 3"/>
          <p:cNvSpPr>
            <a:spLocks noGrp="1"/>
          </p:cNvSpPr>
          <p:nvPr>
            <p:ph type="sldNum" sz="quarter" idx="5"/>
          </p:nvPr>
        </p:nvSpPr>
        <p:spPr>
          <a:noFill/>
        </p:spPr>
        <p:txBody>
          <a:bodyPr/>
          <a:lstStyle/>
          <a:p>
            <a:fld id="{C31DC975-96AA-453A-A79B-D089FD687A3E}" type="slidenum">
              <a:rPr lang="en-US" smtClean="0">
                <a:latin typeface="Arial" pitchFamily="34" charset="0"/>
                <a:ea typeface="ＭＳ Ｐゴシック"/>
                <a:cs typeface="ＭＳ Ｐゴシック"/>
              </a:rPr>
              <a:pPr/>
              <a:t>55</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3279576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baseline="0" dirty="0">
                <a:latin typeface="Arial" pitchFamily="34" charset="0"/>
                <a:ea typeface="ＭＳ Ｐゴシック"/>
              </a:rPr>
              <a:t>When working with EHR vendors, the following changes can be made to EHR software when documenting SOGI information and preferred name and pronoun:</a:t>
            </a:r>
          </a:p>
          <a:p>
            <a:pPr marL="233744" indent="-233744">
              <a:buAutoNum type="arabicPeriod"/>
            </a:pPr>
            <a:r>
              <a:rPr lang="en-US" baseline="0" dirty="0">
                <a:latin typeface="Arial" pitchFamily="34" charset="0"/>
                <a:ea typeface="ＭＳ Ｐゴシック"/>
              </a:rPr>
              <a:t>Name Used and pronouns can be entered, along with care alert warnings, and color-coded reminders</a:t>
            </a:r>
          </a:p>
          <a:p>
            <a:pPr marL="233744" indent="-233744">
              <a:buAutoNum type="arabicPeriod"/>
            </a:pPr>
            <a:r>
              <a:rPr lang="en-US" baseline="0" dirty="0">
                <a:latin typeface="Arial" pitchFamily="34" charset="0"/>
                <a:ea typeface="ＭＳ Ｐゴシック"/>
              </a:rPr>
              <a:t>Name used appears as larger text</a:t>
            </a:r>
          </a:p>
          <a:p>
            <a:pPr marL="233744" indent="-233744">
              <a:buAutoNum type="arabicPeriod"/>
            </a:pPr>
            <a:r>
              <a:rPr lang="en-US" baseline="0" dirty="0">
                <a:latin typeface="Arial" pitchFamily="34" charset="0"/>
                <a:ea typeface="ＭＳ Ｐゴシック"/>
              </a:rPr>
              <a:t>Transgender Health Program (THP) codes can be entered for transgender patients</a:t>
            </a:r>
          </a:p>
          <a:p>
            <a:endParaRPr lang="en-US" baseline="0" dirty="0">
              <a:latin typeface="Arial" pitchFamily="34" charset="0"/>
              <a:ea typeface="ＭＳ Ｐゴシック"/>
            </a:endParaRPr>
          </a:p>
          <a:p>
            <a:r>
              <a:rPr lang="en-US" baseline="0" dirty="0">
                <a:latin typeface="Arial" pitchFamily="34" charset="0"/>
                <a:ea typeface="ＭＳ Ｐゴシック"/>
              </a:rPr>
              <a:t>Having these types of visual cues helps assist work flows in regards to communicating SOGI information among various staff members and patient care providers.</a:t>
            </a:r>
            <a:endParaRPr lang="en-US" dirty="0">
              <a:latin typeface="Arial" pitchFamily="34" charset="0"/>
              <a:ea typeface="ＭＳ Ｐゴシック"/>
            </a:endParaRPr>
          </a:p>
        </p:txBody>
      </p:sp>
      <p:sp>
        <p:nvSpPr>
          <p:cNvPr id="33795" name="Slide Number Placeholder 3"/>
          <p:cNvSpPr>
            <a:spLocks noGrp="1"/>
          </p:cNvSpPr>
          <p:nvPr>
            <p:ph type="sldNum" sz="quarter" idx="5"/>
          </p:nvPr>
        </p:nvSpPr>
        <p:spPr>
          <a:noFill/>
        </p:spPr>
        <p:txBody>
          <a:bodyPr/>
          <a:lstStyle/>
          <a:p>
            <a:fld id="{C31DC975-96AA-453A-A79B-D089FD687A3E}" type="slidenum">
              <a:rPr lang="en-US" smtClean="0">
                <a:latin typeface="Arial" pitchFamily="34" charset="0"/>
                <a:ea typeface="ＭＳ Ｐゴシック"/>
                <a:cs typeface="ＭＳ Ｐゴシック"/>
              </a:rPr>
              <a:pPr/>
              <a:t>56</a:t>
            </a:fld>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2762781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EHR</a:t>
            </a:r>
            <a:r>
              <a:rPr lang="en-US" baseline="0" dirty="0"/>
              <a:t> vendors have letters or emails where the salutations are pre-populated  (</a:t>
            </a:r>
            <a:r>
              <a:rPr lang="en-US" baseline="0" dirty="0" err="1"/>
              <a:t>eg</a:t>
            </a:r>
            <a:r>
              <a:rPr lang="en-US" baseline="0" dirty="0"/>
              <a:t>. Ms., </a:t>
            </a:r>
            <a:r>
              <a:rPr lang="en-US" baseline="0" dirty="0" err="1"/>
              <a:t>Mr</a:t>
            </a:r>
            <a:r>
              <a:rPr lang="en-US" baseline="0" dirty="0"/>
              <a:t>, </a:t>
            </a:r>
            <a:r>
              <a:rPr lang="en-US" baseline="0" dirty="0" err="1"/>
              <a:t>etc</a:t>
            </a:r>
            <a:r>
              <a:rPr lang="en-US" baseline="0" dirty="0"/>
              <a:t>) based on the ‘sex field’</a:t>
            </a:r>
          </a:p>
          <a:p>
            <a:r>
              <a:rPr lang="en-US" baseline="0" dirty="0"/>
              <a:t>We stripped this off and decided to use a generic ‘Dear Fenway Patient’</a:t>
            </a:r>
            <a:endParaRPr lang="en-US" dirty="0"/>
          </a:p>
        </p:txBody>
      </p:sp>
      <p:sp>
        <p:nvSpPr>
          <p:cNvPr id="4" name="Slide Number Placeholder 3"/>
          <p:cNvSpPr>
            <a:spLocks noGrp="1"/>
          </p:cNvSpPr>
          <p:nvPr>
            <p:ph type="sldNum" sz="quarter" idx="10"/>
          </p:nvPr>
        </p:nvSpPr>
        <p:spPr/>
        <p:txBody>
          <a:bodyPr/>
          <a:lstStyle/>
          <a:p>
            <a:fld id="{39F3303B-E3EE-4F2B-ADDA-DD1D746AD2A7}" type="slidenum">
              <a:rPr lang="en-US" smtClean="0"/>
              <a:pPr/>
              <a:t>57</a:t>
            </a:fld>
            <a:endParaRPr lang="en-US"/>
          </a:p>
        </p:txBody>
      </p:sp>
    </p:spTree>
    <p:extLst>
      <p:ext uri="{BB962C8B-B14F-4D97-AF65-F5344CB8AC3E}">
        <p14:creationId xmlns:p14="http://schemas.microsoft.com/office/powerpoint/2010/main" val="1486219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Its not enough</a:t>
            </a:r>
            <a:r>
              <a:rPr lang="en-US" baseline="0" dirty="0"/>
              <a:t> to just collect the data w must use the data for</a:t>
            </a:r>
            <a:r>
              <a:rPr lang="en-US" dirty="0"/>
              <a:t> population health management.</a:t>
            </a:r>
            <a:r>
              <a:rPr lang="en-US" baseline="0" dirty="0"/>
              <a:t>  In order to use the data, the data must be of good quality.</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F3303B-E3EE-4F2B-ADDA-DD1D746AD2A7}" type="slidenum">
              <a:rPr lang="en-US" smtClean="0"/>
              <a:pPr/>
              <a:t>58</a:t>
            </a:fld>
            <a:endParaRPr lang="en-US"/>
          </a:p>
        </p:txBody>
      </p:sp>
    </p:spTree>
    <p:extLst>
      <p:ext uri="{BB962C8B-B14F-4D97-AF65-F5344CB8AC3E}">
        <p14:creationId xmlns:p14="http://schemas.microsoft.com/office/powerpoint/2010/main" val="367165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8</a:t>
            </a:fld>
            <a:endParaRPr lang="en-US" dirty="0"/>
          </a:p>
        </p:txBody>
      </p:sp>
    </p:spTree>
    <p:extLst>
      <p:ext uri="{BB962C8B-B14F-4D97-AF65-F5344CB8AC3E}">
        <p14:creationId xmlns:p14="http://schemas.microsoft.com/office/powerpoint/2010/main" val="1327928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F3303B-E3EE-4F2B-ADDA-DD1D746AD2A7}" type="slidenum">
              <a:rPr lang="en-US" smtClean="0"/>
              <a:pPr/>
              <a:t>59</a:t>
            </a:fld>
            <a:endParaRPr lang="en-US"/>
          </a:p>
        </p:txBody>
      </p:sp>
    </p:spTree>
    <p:extLst>
      <p:ext uri="{BB962C8B-B14F-4D97-AF65-F5344CB8AC3E}">
        <p14:creationId xmlns:p14="http://schemas.microsoft.com/office/powerpoint/2010/main" val="2954402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B3C32-80D6-4871-9405-C105FEBC4D26}" type="slidenum">
              <a:rPr lang="en-US">
                <a:solidFill>
                  <a:prstClr val="black"/>
                </a:solidFill>
              </a:rPr>
              <a:pPr/>
              <a:t>60</a:t>
            </a:fld>
            <a:endParaRPr lang="en-US">
              <a:solidFill>
                <a:prstClr val="black"/>
              </a:solidFill>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7435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74">
              <a:defRPr/>
            </a:pPr>
            <a:endParaRPr lang="en-US" dirty="0"/>
          </a:p>
        </p:txBody>
      </p:sp>
      <p:sp>
        <p:nvSpPr>
          <p:cNvPr id="4" name="Slide Number Placeholder 3"/>
          <p:cNvSpPr>
            <a:spLocks noGrp="1"/>
          </p:cNvSpPr>
          <p:nvPr>
            <p:ph type="sldNum" sz="quarter" idx="10"/>
          </p:nvPr>
        </p:nvSpPr>
        <p:spPr/>
        <p:txBody>
          <a:bodyPr/>
          <a:lstStyle/>
          <a:p>
            <a:fld id="{39F3303B-E3EE-4F2B-ADDA-DD1D746AD2A7}" type="slidenum">
              <a:rPr lang="en-US" smtClean="0"/>
              <a:pPr/>
              <a:t>61</a:t>
            </a:fld>
            <a:endParaRPr lang="en-US"/>
          </a:p>
        </p:txBody>
      </p:sp>
    </p:spTree>
    <p:extLst>
      <p:ext uri="{BB962C8B-B14F-4D97-AF65-F5344CB8AC3E}">
        <p14:creationId xmlns:p14="http://schemas.microsoft.com/office/powerpoint/2010/main" val="2349594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dirty="0"/>
          </a:p>
        </p:txBody>
      </p:sp>
      <p:sp>
        <p:nvSpPr>
          <p:cNvPr id="153604" name="Slide Number Placeholder 3"/>
          <p:cNvSpPr>
            <a:spLocks noGrp="1"/>
          </p:cNvSpPr>
          <p:nvPr>
            <p:ph type="sldNum" sz="quarter" idx="5"/>
          </p:nvPr>
        </p:nvSpPr>
        <p:spPr>
          <a:noFill/>
        </p:spPr>
        <p:txBody>
          <a:bodyPr/>
          <a:lstStyle/>
          <a:p>
            <a:fld id="{338ADC37-4F11-4C28-9A74-F0643BE2DEC5}" type="slidenum">
              <a:rPr lang="en-US" smtClean="0"/>
              <a:pPr/>
              <a:t>62</a:t>
            </a:fld>
            <a:endParaRPr lang="en-US" dirty="0"/>
          </a:p>
        </p:txBody>
      </p:sp>
    </p:spTree>
    <p:extLst>
      <p:ext uri="{BB962C8B-B14F-4D97-AF65-F5344CB8AC3E}">
        <p14:creationId xmlns:p14="http://schemas.microsoft.com/office/powerpoint/2010/main" val="326754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1924" name="Slide Number Placeholder 3"/>
          <p:cNvSpPr txBox="1">
            <a:spLocks noGrp="1"/>
          </p:cNvSpPr>
          <p:nvPr/>
        </p:nvSpPr>
        <p:spPr bwMode="auto">
          <a:xfrm>
            <a:off x="3884613" y="8772668"/>
            <a:ext cx="297180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8" tIns="45973" rIns="91948" bIns="4597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5F3B5F51-625C-466D-9337-C75F6FFC7664}" type="slidenum">
              <a:rPr lang="en-US" sz="1100"/>
              <a:pPr algn="r"/>
              <a:t>9</a:t>
            </a:fld>
            <a:endParaRPr lang="en-US" sz="1100"/>
          </a:p>
        </p:txBody>
      </p:sp>
    </p:spTree>
    <p:extLst>
      <p:ext uri="{BB962C8B-B14F-4D97-AF65-F5344CB8AC3E}">
        <p14:creationId xmlns:p14="http://schemas.microsoft.com/office/powerpoint/2010/main" val="240763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LGBT youth may experience bullying from classmates and are at higher risk for social isolation and substance use. They can benefit from provider assessment</a:t>
            </a:r>
            <a:r>
              <a:rPr lang="en-US" baseline="0" dirty="0"/>
              <a:t> of social functioning and may require increased social supports.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MSM and those at higher risk of HIV/STIs may require culturally responsive testing and prevention services (i.e. PEP and </a:t>
            </a:r>
            <a:r>
              <a:rPr lang="en-US" dirty="0" err="1"/>
              <a:t>PrEP</a:t>
            </a:r>
            <a:r>
              <a:rPr lang="en-US" dirty="0"/>
              <a:t>). MSM are at increased risk for anal cancer and anal cytology screenings should be considered for appropriate candidates.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Lesbians and other WSW are more likely to be overweight and obese compared to heterosexual and bisexual women (increases their risk for cardiovascular disease, lipid abnormalities, glucose intolerance). They are less likely than heterosexual women to receive cervical cancer screenings, even though their risk is similar. WSW over 40 years old are less likely to have had a mammogram compared to heterosexual women.</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effectLst/>
              </a:rPr>
              <a:t>U.S.</a:t>
            </a:r>
            <a:r>
              <a:rPr lang="en-US" baseline="0" dirty="0">
                <a:effectLst/>
              </a:rPr>
              <a:t> Department of Health and Human Services. (2014). Healthy People 2020. Lesbian, gay, bisexual and transgender health. Retrieved from http://</a:t>
            </a:r>
            <a:r>
              <a:rPr lang="en-US" baseline="0" dirty="0" err="1">
                <a:effectLst/>
              </a:rPr>
              <a:t>www.healthypeople.gov</a:t>
            </a:r>
            <a:r>
              <a:rPr lang="en-US" baseline="0" dirty="0">
                <a:effectLst/>
              </a:rPr>
              <a:t>/2020/topics-objectives/topic/</a:t>
            </a:r>
            <a:r>
              <a:rPr lang="en-US" baseline="0" dirty="0" err="1">
                <a:effectLst/>
              </a:rPr>
              <a:t>lesbian-gay-bisexual-and-transgender-health?topicid</a:t>
            </a:r>
            <a:r>
              <a:rPr lang="en-US" baseline="0" dirty="0">
                <a:effectLst/>
              </a:rPr>
              <a:t>=25 </a:t>
            </a:r>
            <a:endParaRPr lang="en-US" dirty="0">
              <a:effectLst/>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06768" indent="-271834">
              <a:defRPr sz="2300">
                <a:solidFill>
                  <a:schemeClr val="tx1"/>
                </a:solidFill>
                <a:latin typeface="Arial" pitchFamily="34" charset="0"/>
                <a:ea typeface="ＭＳ Ｐゴシック" pitchFamily="34" charset="-128"/>
              </a:defRPr>
            </a:lvl2pPr>
            <a:lvl3pPr marL="1087336" indent="-217467">
              <a:defRPr sz="2300">
                <a:solidFill>
                  <a:schemeClr val="tx1"/>
                </a:solidFill>
                <a:latin typeface="Arial" pitchFamily="34" charset="0"/>
                <a:ea typeface="ＭＳ Ｐゴシック" pitchFamily="34" charset="-128"/>
              </a:defRPr>
            </a:lvl3pPr>
            <a:lvl4pPr marL="1522270" indent="-217467">
              <a:defRPr sz="2300">
                <a:solidFill>
                  <a:schemeClr val="tx1"/>
                </a:solidFill>
                <a:latin typeface="Arial" pitchFamily="34" charset="0"/>
                <a:ea typeface="ＭＳ Ｐゴシック" pitchFamily="34" charset="-128"/>
              </a:defRPr>
            </a:lvl4pPr>
            <a:lvl5pPr marL="1957205" indent="-217467">
              <a:defRPr sz="2300">
                <a:solidFill>
                  <a:schemeClr val="tx1"/>
                </a:solidFill>
                <a:latin typeface="Arial" pitchFamily="34" charset="0"/>
                <a:ea typeface="ＭＳ Ｐゴシック" pitchFamily="34" charset="-128"/>
              </a:defRPr>
            </a:lvl5pPr>
            <a:lvl6pPr marL="2392139" indent="-217467"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27073" indent="-217467"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62008" indent="-217467"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96942" indent="-217467"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F85C89B2-7320-4DEB-B51D-353CADE5D047}" type="slidenum">
              <a:rPr lang="en-US" sz="1100">
                <a:solidFill>
                  <a:srgbClr val="000000"/>
                </a:solidFill>
              </a:rPr>
              <a:pPr/>
              <a:t>10</a:t>
            </a:fld>
            <a:endParaRPr lang="en-US" sz="1100">
              <a:solidFill>
                <a:srgbClr val="000000"/>
              </a:solidFill>
            </a:endParaRPr>
          </a:p>
        </p:txBody>
      </p:sp>
    </p:spTree>
    <p:extLst>
      <p:ext uri="{BB962C8B-B14F-4D97-AF65-F5344CB8AC3E}">
        <p14:creationId xmlns:p14="http://schemas.microsoft.com/office/powerpoint/2010/main" val="120080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effectLst/>
              </a:rPr>
              <a:t>U.S.</a:t>
            </a:r>
            <a:r>
              <a:rPr lang="en-US" baseline="0" dirty="0">
                <a:effectLst/>
              </a:rPr>
              <a:t> Department of Health and Human Services. (2014). Healthy People 2020. Lesbian, gay, bisexual and transgender health. Retrieved from http://</a:t>
            </a:r>
            <a:r>
              <a:rPr lang="en-US" baseline="0" dirty="0" err="1">
                <a:effectLst/>
              </a:rPr>
              <a:t>www.healthypeople.gov</a:t>
            </a:r>
            <a:r>
              <a:rPr lang="en-US" baseline="0" dirty="0">
                <a:effectLst/>
              </a:rPr>
              <a:t>/2020/topics-objectives/topic/</a:t>
            </a:r>
            <a:r>
              <a:rPr lang="en-US" baseline="0" dirty="0" err="1">
                <a:effectLst/>
              </a:rPr>
              <a:t>lesbian-gay-bisexual-and-transgender-health?topicid</a:t>
            </a:r>
            <a:r>
              <a:rPr lang="en-US" baseline="0" dirty="0">
                <a:effectLst/>
              </a:rPr>
              <a:t>=25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ABCD9806-C887-426D-A2F2-CCC98672AD13}" type="slidenum">
              <a:rPr lang="en-US" smtClean="0"/>
              <a:pPr>
                <a:defRPr/>
              </a:pPr>
              <a:t>11</a:t>
            </a:fld>
            <a:endParaRPr lang="en-US" dirty="0"/>
          </a:p>
        </p:txBody>
      </p:sp>
    </p:spTree>
    <p:extLst>
      <p:ext uri="{BB962C8B-B14F-4D97-AF65-F5344CB8AC3E}">
        <p14:creationId xmlns:p14="http://schemas.microsoft.com/office/powerpoint/2010/main" val="248066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535">
              <a:defRPr/>
            </a:pPr>
            <a:r>
              <a:rPr lang="en-US" dirty="0">
                <a:latin typeface="Arial" charset="0"/>
                <a:ea typeface="ＭＳ Ｐゴシック" pitchFamily="1" charset="-128"/>
              </a:rPr>
              <a:t>Sexual orientation and gender identity are distinct concepts. Everybody has a sexual orientation and a gender identity. A transgender person can be LGB or heterosexual. A lesbian, gay or bisexual person can be transgender or not transgender. </a:t>
            </a:r>
          </a:p>
          <a:p>
            <a:endParaRPr lang="en-US" dirty="0"/>
          </a:p>
        </p:txBody>
      </p:sp>
      <p:sp>
        <p:nvSpPr>
          <p:cNvPr id="4" name="Slide Number Placeholder 3"/>
          <p:cNvSpPr>
            <a:spLocks noGrp="1"/>
          </p:cNvSpPr>
          <p:nvPr>
            <p:ph type="sldNum" sz="quarter" idx="10"/>
          </p:nvPr>
        </p:nvSpPr>
        <p:spPr/>
        <p:txBody>
          <a:bodyPr/>
          <a:lstStyle/>
          <a:p>
            <a:fld id="{2429404E-8666-46E5-A79C-E2666E1F6A03}"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614095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can be useful to think about sexual orientation as being composed of three dimensions: identity, behavior, and attraction/desire. For most people, identity, behavior, and attraction/desire align (for example, a woman who is attracted to men, has sexual relationships with men, and identifies as straight).  However, sometimes these dimensions do not align (for example, a man who identifies as straight, is married to a woman, but feels a strong attraction to men). </a:t>
            </a:r>
            <a:endParaRPr lang="en-US" dirty="0"/>
          </a:p>
        </p:txBody>
      </p:sp>
      <p:sp>
        <p:nvSpPr>
          <p:cNvPr id="4" name="Slide Number Placeholder 3"/>
          <p:cNvSpPr>
            <a:spLocks noGrp="1"/>
          </p:cNvSpPr>
          <p:nvPr>
            <p:ph type="sldNum" sz="quarter" idx="10"/>
          </p:nvPr>
        </p:nvSpPr>
        <p:spPr/>
        <p:txBody>
          <a:bodyPr/>
          <a:lstStyle/>
          <a:p>
            <a:fld id="{2429404E-8666-46E5-A79C-E2666E1F6A0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11746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342901" y="5181600"/>
            <a:ext cx="8458199" cy="1588"/>
          </a:xfrm>
          <a:prstGeom prst="line">
            <a:avLst/>
          </a:prstGeom>
          <a:ln w="47625" cap="rnd" cmpd="sng" algn="ctr">
            <a:solidFill>
              <a:schemeClr val="accent2"/>
            </a:solidFill>
            <a:prstDash val="sysDot"/>
            <a:round/>
            <a:headEnd type="none" w="med" len="med"/>
            <a:tailEnd type="none" w="med" len="med"/>
          </a:ln>
          <a:effectLst>
            <a:reflection stA="0" endPos="0" dir="5400000" sy="-100000" algn="bl" rotWithShape="0"/>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1944510" y="584200"/>
            <a:ext cx="5254977" cy="965200"/>
          </a:xfrm>
          <a:prstGeom prst="rect">
            <a:avLst/>
          </a:prstGeom>
          <a:noFill/>
          <a:ln w="9525">
            <a:noFill/>
            <a:miter lim="800000"/>
            <a:headEnd/>
            <a:tailEnd/>
          </a:ln>
        </p:spPr>
      </p:pic>
      <p:pic>
        <p:nvPicPr>
          <p:cNvPr id="8"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758" y="1707594"/>
            <a:ext cx="9133242" cy="1465912"/>
          </a:xfrm>
          <a:prstGeom prst="rect">
            <a:avLst/>
          </a:prstGeom>
          <a:noFill/>
          <a:ln w="9525">
            <a:noFill/>
            <a:miter lim="800000"/>
            <a:headEnd/>
            <a:tailEnd/>
          </a:ln>
          <a:effectLst>
            <a:softEdge rad="12700"/>
          </a:effectLst>
        </p:spPr>
      </p:pic>
      <p:sp>
        <p:nvSpPr>
          <p:cNvPr id="5" name="Title 1"/>
          <p:cNvSpPr>
            <a:spLocks noGrp="1"/>
          </p:cNvSpPr>
          <p:nvPr>
            <p:ph type="ctrTitle"/>
          </p:nvPr>
        </p:nvSpPr>
        <p:spPr>
          <a:xfrm>
            <a:off x="304800" y="3519035"/>
            <a:ext cx="8458199" cy="1662565"/>
          </a:xfrm>
          <a:noFill/>
        </p:spPr>
        <p:txBody>
          <a:bodyPr anchor="ctr" anchorCtr="1"/>
          <a:lstStyle>
            <a:lvl1pPr algn="ctr">
              <a:defRPr baseline="0">
                <a:solidFill>
                  <a:srgbClr val="233E99"/>
                </a:solidFill>
              </a:defRPr>
            </a:lvl1pPr>
          </a:lstStyle>
          <a:p>
            <a:r>
              <a:rPr lang="en-US"/>
              <a:t>Click to edit Master title style</a:t>
            </a:r>
            <a:endParaRPr lang="en-US" dirty="0"/>
          </a:p>
        </p:txBody>
      </p:sp>
      <p:sp>
        <p:nvSpPr>
          <p:cNvPr id="15" name="Subtitle 2"/>
          <p:cNvSpPr>
            <a:spLocks noGrp="1"/>
          </p:cNvSpPr>
          <p:nvPr>
            <p:ph type="subTitle" idx="1"/>
          </p:nvPr>
        </p:nvSpPr>
        <p:spPr>
          <a:xfrm>
            <a:off x="570707" y="5181600"/>
            <a:ext cx="8002587" cy="1524000"/>
          </a:xfrm>
        </p:spPr>
        <p:txBody>
          <a:bodyPr tIns="91440" bIns="182880" anchor="ctr"/>
          <a:lstStyle>
            <a:lvl1pPr marL="0" indent="0" algn="ctr">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5290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spTree>
      <p:nvGrpSpPr>
        <p:cNvPr id="1" name=""/>
        <p:cNvGrpSpPr/>
        <p:nvPr/>
      </p:nvGrpSpPr>
      <p:grpSpPr>
        <a:xfrm>
          <a:off x="0" y="0"/>
          <a:ext cx="0" cy="0"/>
          <a:chOff x="0" y="0"/>
          <a:chExt cx="0" cy="0"/>
        </a:xfrm>
      </p:grpSpPr>
      <p:sp>
        <p:nvSpPr>
          <p:cNvPr id="2" name="Title 1"/>
          <p:cNvSpPr>
            <a:spLocks noGrp="1"/>
          </p:cNvSpPr>
          <p:nvPr>
            <p:ph type="ctrTitle"/>
          </p:nvPr>
        </p:nvSpPr>
        <p:spPr>
          <a:xfrm>
            <a:off x="570707" y="1958975"/>
            <a:ext cx="8002587"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570707" y="3429000"/>
            <a:ext cx="8002587" cy="1752600"/>
          </a:xfrm>
        </p:spPr>
        <p:txBody>
          <a:bodyPr/>
          <a:lstStyle>
            <a:lvl1pPr marL="0" indent="0" algn="ctr">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4"/>
          <p:cNvSpPr>
            <a:spLocks noGrp="1"/>
          </p:cNvSpPr>
          <p:nvPr>
            <p:ph type="sldNum" sz="quarter" idx="10"/>
          </p:nvPr>
        </p:nvSpPr>
        <p:spPr/>
        <p:txBody>
          <a:bodyPr/>
          <a:lstStyle/>
          <a:p>
            <a:pPr fontAlgn="auto">
              <a:spcBef>
                <a:spcPts val="0"/>
              </a:spcBef>
              <a:spcAft>
                <a:spcPts val="0"/>
              </a:spcAft>
            </a:pPr>
            <a:fld id="{B9BE600C-E191-4938-A669-4E982F4F3928}" type="slidenum">
              <a:rPr lang="en-US" smtClean="0">
                <a:solidFill>
                  <a:srgbClr val="000000">
                    <a:tint val="75000"/>
                  </a:srgbClr>
                </a:solidFill>
                <a:latin typeface="Verdana"/>
                <a:ea typeface="ＭＳ Ｐゴシック"/>
              </a:rPr>
              <a:pPr fontAlgn="auto">
                <a:spcBef>
                  <a:spcPts val="0"/>
                </a:spcBef>
                <a:spcAft>
                  <a:spcPts val="0"/>
                </a:spcAft>
              </a:pPr>
              <a:t>‹#›</a:t>
            </a:fld>
            <a:endParaRPr lang="en-US">
              <a:solidFill>
                <a:srgbClr val="000000">
                  <a:tint val="75000"/>
                </a:srgbClr>
              </a:solidFill>
              <a:latin typeface="Verdana"/>
              <a:ea typeface="ＭＳ Ｐゴシック"/>
            </a:endParaRPr>
          </a:p>
        </p:txBody>
      </p:sp>
      <p:sp>
        <p:nvSpPr>
          <p:cNvPr id="4" name="Footer Placeholder 3"/>
          <p:cNvSpPr>
            <a:spLocks noGrp="1"/>
          </p:cNvSpPr>
          <p:nvPr>
            <p:ph type="ftr" sz="quarter" idx="11"/>
          </p:nvPr>
        </p:nvSpPr>
        <p:spPr/>
        <p:txBody>
          <a:bodyPr/>
          <a:lstStyle/>
          <a:p>
            <a:r>
              <a:rPr lang="en-US"/>
              <a:t>www.lgbthealtheducation.org</a:t>
            </a:r>
          </a:p>
        </p:txBody>
      </p:sp>
    </p:spTree>
    <p:extLst>
      <p:ext uri="{BB962C8B-B14F-4D97-AF65-F5344CB8AC3E}">
        <p14:creationId xmlns:p14="http://schemas.microsoft.com/office/powerpoint/2010/main" val="167192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a:t>
            </a:fld>
            <a:endParaRPr lang="en-US">
              <a:solidFill>
                <a:srgbClr val="717073">
                  <a:tint val="75000"/>
                </a:srgbClr>
              </a:solidFill>
              <a:latin typeface="Verdana"/>
            </a:endParaRPr>
          </a:p>
        </p:txBody>
      </p:sp>
      <p:sp>
        <p:nvSpPr>
          <p:cNvPr id="7" name="Content Placeholder 6"/>
          <p:cNvSpPr>
            <a:spLocks noGrp="1"/>
          </p:cNvSpPr>
          <p:nvPr>
            <p:ph sz="quarter" idx="11"/>
          </p:nvPr>
        </p:nvSpPr>
        <p:spPr>
          <a:xfrm>
            <a:off x="457200" y="13716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360170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72439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a:t>
            </a:fld>
            <a:endParaRPr lang="en-US">
              <a:solidFill>
                <a:srgbClr val="717073">
                  <a:tint val="75000"/>
                </a:srgbClr>
              </a:solidFill>
              <a:latin typeface="Verdana"/>
            </a:endParaRPr>
          </a:p>
        </p:txBody>
      </p:sp>
      <p:sp>
        <p:nvSpPr>
          <p:cNvPr id="6" name="Footer Placeholder 5"/>
          <p:cNvSpPr>
            <a:spLocks noGrp="1"/>
          </p:cNvSpPr>
          <p:nvPr>
            <p:ph type="ftr" sz="quarter" idx="11"/>
          </p:nvPr>
        </p:nvSpPr>
        <p:spPr/>
        <p:txBody>
          <a:bodyPr/>
          <a:lstStyle/>
          <a:p>
            <a:r>
              <a:rPr lang="en-US"/>
              <a:t>www.lgbthealtheducation.org</a:t>
            </a:r>
          </a:p>
        </p:txBody>
      </p:sp>
    </p:spTree>
    <p:extLst>
      <p:ext uri="{BB962C8B-B14F-4D97-AF65-F5344CB8AC3E}">
        <p14:creationId xmlns:p14="http://schemas.microsoft.com/office/powerpoint/2010/main" val="53985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1600"/>
            <a:ext cx="4040188" cy="792162"/>
          </a:xfrm>
        </p:spPr>
        <p:txBody>
          <a:bodyPr tIns="22860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63762"/>
            <a:ext cx="4040188" cy="4008438"/>
          </a:xfrm>
        </p:spPr>
        <p:txBody>
          <a:bodyPr tIns="4572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1600"/>
            <a:ext cx="4041775" cy="792162"/>
          </a:xfrm>
        </p:spPr>
        <p:txBody>
          <a:bodyPr tIns="22860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63762"/>
            <a:ext cx="4041775" cy="4008438"/>
          </a:xfrm>
        </p:spPr>
        <p:txBody>
          <a:bodyPr tIns="4572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a:t>
            </a:fld>
            <a:endParaRPr lang="en-US">
              <a:solidFill>
                <a:srgbClr val="717073">
                  <a:tint val="75000"/>
                </a:srgbClr>
              </a:solidFill>
              <a:latin typeface="Verdana"/>
            </a:endParaRPr>
          </a:p>
        </p:txBody>
      </p:sp>
      <p:sp>
        <p:nvSpPr>
          <p:cNvPr id="8" name="Footer Placeholder 7"/>
          <p:cNvSpPr>
            <a:spLocks noGrp="1"/>
          </p:cNvSpPr>
          <p:nvPr>
            <p:ph type="ftr" sz="quarter" idx="11"/>
          </p:nvPr>
        </p:nvSpPr>
        <p:spPr/>
        <p:txBody>
          <a:bodyPr/>
          <a:lstStyle/>
          <a:p>
            <a:r>
              <a:rPr lang="en-US"/>
              <a:t>www.lgbthealtheducation.org</a:t>
            </a:r>
          </a:p>
        </p:txBody>
      </p:sp>
    </p:spTree>
    <p:extLst>
      <p:ext uri="{BB962C8B-B14F-4D97-AF65-F5344CB8AC3E}">
        <p14:creationId xmlns:p14="http://schemas.microsoft.com/office/powerpoint/2010/main" val="238622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a:t>
            </a:fld>
            <a:endParaRPr lang="en-US">
              <a:solidFill>
                <a:srgbClr val="717073">
                  <a:tint val="75000"/>
                </a:srgbClr>
              </a:solidFill>
              <a:latin typeface="Verdana"/>
            </a:endParaRPr>
          </a:p>
        </p:txBody>
      </p:sp>
      <p:sp>
        <p:nvSpPr>
          <p:cNvPr id="4" name="Footer Placeholder 3"/>
          <p:cNvSpPr>
            <a:spLocks noGrp="1"/>
          </p:cNvSpPr>
          <p:nvPr>
            <p:ph type="ftr" sz="quarter" idx="11"/>
          </p:nvPr>
        </p:nvSpPr>
        <p:spPr/>
        <p:txBody>
          <a:bodyPr/>
          <a:lstStyle/>
          <a:p>
            <a:r>
              <a:rPr lang="en-US"/>
              <a:t>www.lgbthealtheducation.org</a:t>
            </a:r>
          </a:p>
        </p:txBody>
      </p:sp>
    </p:spTree>
    <p:extLst>
      <p:ext uri="{BB962C8B-B14F-4D97-AF65-F5344CB8AC3E}">
        <p14:creationId xmlns:p14="http://schemas.microsoft.com/office/powerpoint/2010/main" val="311798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a:t>
            </a:fld>
            <a:endParaRPr lang="en-US">
              <a:solidFill>
                <a:srgbClr val="717073">
                  <a:tint val="75000"/>
                </a:srgbClr>
              </a:solidFill>
              <a:latin typeface="Verdana"/>
            </a:endParaRPr>
          </a:p>
        </p:txBody>
      </p:sp>
      <p:sp>
        <p:nvSpPr>
          <p:cNvPr id="3" name="Footer Placeholder 2"/>
          <p:cNvSpPr>
            <a:spLocks noGrp="1"/>
          </p:cNvSpPr>
          <p:nvPr>
            <p:ph type="ftr" sz="quarter" idx="11"/>
          </p:nvPr>
        </p:nvSpPr>
        <p:spPr/>
        <p:txBody>
          <a:bodyPr/>
          <a:lstStyle/>
          <a:p>
            <a:r>
              <a:rPr lang="en-US"/>
              <a:t>www.lgbthealtheducation.org</a:t>
            </a:r>
          </a:p>
        </p:txBody>
      </p:sp>
    </p:spTree>
    <p:extLst>
      <p:ext uri="{BB962C8B-B14F-4D97-AF65-F5344CB8AC3E}">
        <p14:creationId xmlns:p14="http://schemas.microsoft.com/office/powerpoint/2010/main" val="66517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solidFill>
                  <a:srgbClr val="000000"/>
                </a:solidFill>
              </a:rPr>
              <a:t>www.lgbthealtheducation.org</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189C0E6E-2F29-4B6E-A4BE-6CBBF1A3341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4861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4" descr="S:\Education Center Program\Education\Educational Materials\Photos\Logos, Banners, and Images\EC Banner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S:\Education Center Program\Education\Educational Materials\Photos\Logos, Banners, and Images\EC Banner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571500" y="2971800"/>
            <a:ext cx="80010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69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wrap="square" lIns="0" tIns="45720" rIns="0" bIns="45720" numCol="1" anchor="b" anchorCtr="0" compatLnSpc="1">
            <a:prstTxWarp prst="textNoShape">
              <a:avLst/>
            </a:prstTxWarp>
            <a:no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0" tIns="13716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9BE600C-E191-4938-A669-4E982F4F3928}" type="slidenum">
              <a:rPr lang="en-US" smtClean="0">
                <a:solidFill>
                  <a:srgbClr val="000000">
                    <a:tint val="75000"/>
                  </a:srgbClr>
                </a:solidFill>
                <a:latin typeface="Verdana"/>
                <a:ea typeface="ＭＳ Ｐゴシック"/>
              </a:rPr>
              <a:pPr fontAlgn="auto">
                <a:spcBef>
                  <a:spcPts val="0"/>
                </a:spcBef>
                <a:spcAft>
                  <a:spcPts val="0"/>
                </a:spcAft>
              </a:pPr>
              <a:t>‹#›</a:t>
            </a:fld>
            <a:endParaRPr lang="en-US">
              <a:solidFill>
                <a:srgbClr val="000000">
                  <a:tint val="75000"/>
                </a:srgbClr>
              </a:solidFill>
              <a:latin typeface="Verdana"/>
              <a:ea typeface="ＭＳ Ｐゴシック"/>
            </a:endParaRPr>
          </a:p>
        </p:txBody>
      </p:sp>
      <p:pic>
        <p:nvPicPr>
          <p:cNvPr id="1026"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6200" y="6324600"/>
            <a:ext cx="2819400" cy="51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www.lgbthealtheducation.org</a:t>
            </a:r>
          </a:p>
        </p:txBody>
      </p:sp>
    </p:spTree>
    <p:extLst>
      <p:ext uri="{BB962C8B-B14F-4D97-AF65-F5344CB8AC3E}">
        <p14:creationId xmlns:p14="http://schemas.microsoft.com/office/powerpoint/2010/main" val="385217135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799" r:id="rId8"/>
    <p:sldLayoutId id="2147483810" r:id="rId9"/>
  </p:sldLayoutIdLst>
  <p:hf hdr="0" dt="0"/>
  <p:txStyles>
    <p:titleStyle>
      <a:lvl1pPr algn="l" defTabSz="457200" rtl="0" eaLnBrk="1" fontAlgn="base" hangingPunct="1">
        <a:lnSpc>
          <a:spcPts val="3500"/>
        </a:lnSpc>
        <a:spcBef>
          <a:spcPct val="0"/>
        </a:spcBef>
        <a:spcAft>
          <a:spcPts val="600"/>
        </a:spcAft>
        <a:defRPr sz="4000" b="1" kern="1200" cap="none" spc="0" baseline="0">
          <a:solidFill>
            <a:schemeClr val="accent2"/>
          </a:solidFill>
          <a:latin typeface="Century Gothic"/>
          <a:ea typeface="ＭＳ Ｐゴシック" charset="-128"/>
          <a:cs typeface="Century Gothic"/>
        </a:defRPr>
      </a:lvl1pPr>
      <a:lvl2pPr algn="l" defTabSz="457200" rtl="0" eaLnBrk="1" fontAlgn="base" hangingPunct="1">
        <a:lnSpc>
          <a:spcPts val="3500"/>
        </a:lnSpc>
        <a:spcBef>
          <a:spcPct val="0"/>
        </a:spcBef>
        <a:spcAft>
          <a:spcPts val="600"/>
        </a:spcAft>
        <a:defRPr sz="4000" b="1">
          <a:solidFill>
            <a:schemeClr val="accent2"/>
          </a:solidFill>
          <a:latin typeface="Century Gothic" charset="0"/>
          <a:ea typeface="ＭＳ Ｐゴシック" charset="-128"/>
        </a:defRPr>
      </a:lvl2pPr>
      <a:lvl3pPr algn="l" defTabSz="457200" rtl="0" eaLnBrk="1" fontAlgn="base" hangingPunct="1">
        <a:lnSpc>
          <a:spcPts val="3500"/>
        </a:lnSpc>
        <a:spcBef>
          <a:spcPct val="0"/>
        </a:spcBef>
        <a:spcAft>
          <a:spcPts val="600"/>
        </a:spcAft>
        <a:defRPr sz="4000" b="1">
          <a:solidFill>
            <a:schemeClr val="accent2"/>
          </a:solidFill>
          <a:latin typeface="Century Gothic" charset="0"/>
          <a:ea typeface="ＭＳ Ｐゴシック" charset="-128"/>
        </a:defRPr>
      </a:lvl3pPr>
      <a:lvl4pPr algn="l" defTabSz="457200" rtl="0" eaLnBrk="1" fontAlgn="base" hangingPunct="1">
        <a:lnSpc>
          <a:spcPts val="3500"/>
        </a:lnSpc>
        <a:spcBef>
          <a:spcPct val="0"/>
        </a:spcBef>
        <a:spcAft>
          <a:spcPts val="600"/>
        </a:spcAft>
        <a:defRPr sz="4000" b="1">
          <a:solidFill>
            <a:schemeClr val="accent2"/>
          </a:solidFill>
          <a:latin typeface="Century Gothic" charset="0"/>
          <a:ea typeface="ＭＳ Ｐゴシック" charset="-128"/>
        </a:defRPr>
      </a:lvl4pPr>
      <a:lvl5pPr algn="l" defTabSz="457200" rtl="0" eaLnBrk="1" fontAlgn="base" hangingPunct="1">
        <a:lnSpc>
          <a:spcPts val="3500"/>
        </a:lnSpc>
        <a:spcBef>
          <a:spcPct val="0"/>
        </a:spcBef>
        <a:spcAft>
          <a:spcPts val="600"/>
        </a:spcAft>
        <a:defRPr sz="4000" b="1">
          <a:solidFill>
            <a:schemeClr val="accent2"/>
          </a:solidFill>
          <a:latin typeface="Century Gothic" charset="0"/>
          <a:ea typeface="ＭＳ Ｐゴシック" charset="-128"/>
        </a:defRPr>
      </a:lvl5pPr>
      <a:lvl6pPr marL="4572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6pPr>
      <a:lvl7pPr marL="9144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7pPr>
      <a:lvl8pPr marL="13716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8pPr>
      <a:lvl9pPr marL="1828800" algn="l" defTabSz="457200" rtl="0" eaLnBrk="1" fontAlgn="base" hangingPunct="1">
        <a:lnSpc>
          <a:spcPts val="3500"/>
        </a:lnSpc>
        <a:spcBef>
          <a:spcPct val="0"/>
        </a:spcBef>
        <a:spcAft>
          <a:spcPts val="600"/>
        </a:spcAft>
        <a:defRPr sz="4000" b="1">
          <a:solidFill>
            <a:schemeClr val="accent1"/>
          </a:solidFill>
          <a:latin typeface="Century Gothic" charset="0"/>
          <a:ea typeface="ＭＳ Ｐゴシック" charset="-128"/>
        </a:defRPr>
      </a:lvl9pPr>
    </p:titleStyle>
    <p:bodyStyle>
      <a:lvl1pPr marL="290513" indent="-290513" algn="l" defTabSz="457200" rtl="0" eaLnBrk="1" fontAlgn="base" hangingPunct="1">
        <a:spcBef>
          <a:spcPct val="20000"/>
        </a:spcBef>
        <a:spcAft>
          <a:spcPct val="0"/>
        </a:spcAft>
        <a:buClr>
          <a:schemeClr val="accent2"/>
        </a:buClr>
        <a:buSzPct val="90000"/>
        <a:buFont typeface="Wingdings" panose="05000000000000000000" pitchFamily="2" charset="2"/>
        <a:buChar char="§"/>
        <a:defRPr sz="2800" kern="1200">
          <a:solidFill>
            <a:schemeClr val="tx2"/>
          </a:solidFill>
          <a:latin typeface="+mn-lt"/>
          <a:ea typeface="Verdana" panose="020B0604030504040204" pitchFamily="34" charset="0"/>
          <a:cs typeface="Verdana" panose="020B0604030504040204" pitchFamily="34" charset="0"/>
        </a:defRPr>
      </a:lvl1pPr>
      <a:lvl2pPr marL="739775" indent="-273050" algn="l" defTabSz="457200" rtl="0" eaLnBrk="1" fontAlgn="base" hangingPunct="1">
        <a:spcBef>
          <a:spcPct val="20000"/>
        </a:spcBef>
        <a:spcAft>
          <a:spcPct val="0"/>
        </a:spcAft>
        <a:buClr>
          <a:schemeClr val="accent1"/>
        </a:buClr>
        <a:buFont typeface="Wingdings" charset="2"/>
        <a:buChar char="§"/>
        <a:defRPr sz="2400" kern="1200">
          <a:solidFill>
            <a:schemeClr val="tx2"/>
          </a:solidFill>
          <a:latin typeface="+mn-lt"/>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Clr>
          <a:schemeClr val="tx1"/>
        </a:buClr>
        <a:buSzPct val="100000"/>
        <a:buFont typeface="Wingdings" charset="2"/>
        <a:buChar char="§"/>
        <a:defRPr sz="2000" kern="1200">
          <a:solidFill>
            <a:schemeClr val="tx2"/>
          </a:solidFill>
          <a:latin typeface="+mn-lt"/>
          <a:ea typeface="Verdana" panose="020B0604030504040204" pitchFamily="34" charset="0"/>
          <a:cs typeface="Verdana" panose="020B0604030504040204" pitchFamily="34" charset="0"/>
        </a:defRPr>
      </a:lvl3pPr>
      <a:lvl4pPr marL="1600200" indent="-228600" algn="l" defTabSz="457200" rtl="0" eaLnBrk="1" fontAlgn="base" hangingPunct="1">
        <a:spcBef>
          <a:spcPct val="20000"/>
        </a:spcBef>
        <a:spcAft>
          <a:spcPct val="0"/>
        </a:spcAft>
        <a:buClr>
          <a:srgbClr val="AAA9AB"/>
        </a:buClr>
        <a:buFont typeface="Wingdings" charset="2"/>
        <a:buChar char="§"/>
        <a:defRPr sz="1800" kern="1200">
          <a:solidFill>
            <a:schemeClr val="tx2"/>
          </a:solidFill>
          <a:latin typeface="+mn-lt"/>
          <a:ea typeface="Verdana" panose="020B0604030504040204" pitchFamily="34" charset="0"/>
          <a:cs typeface="Verdana" panose="020B0604030504040204" pitchFamily="34" charset="0"/>
        </a:defRPr>
      </a:lvl4pPr>
      <a:lvl5pPr marL="2057400" indent="-228600" algn="l" defTabSz="457200" rtl="0" eaLnBrk="1" fontAlgn="base" hangingPunct="1">
        <a:spcBef>
          <a:spcPct val="20000"/>
        </a:spcBef>
        <a:spcAft>
          <a:spcPct val="0"/>
        </a:spcAft>
        <a:buClr>
          <a:srgbClr val="C6C6C7"/>
        </a:buClr>
        <a:buFont typeface="Wingdings" charset="2"/>
        <a:buChar char="§"/>
        <a:defRPr sz="1800" kern="1200">
          <a:solidFill>
            <a:schemeClr val="tx2"/>
          </a:solidFill>
          <a:latin typeface="+mn-lt"/>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2.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11" Type="http://schemas.microsoft.com/office/2007/relationships/diagramDrawing" Target="../diagrams/drawing2.xml"/><Relationship Id="rId5" Type="http://schemas.openxmlformats.org/officeDocument/2006/relationships/image" Target="../media/image14.jpeg"/><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sz="3600" dirty="0"/>
              <a:t>Using the Electronic Health Record (EHR) to Address LGBT Disparities in Primary Care </a:t>
            </a:r>
            <a:endParaRPr lang="en-US" sz="3200" dirty="0"/>
          </a:p>
        </p:txBody>
      </p:sp>
      <p:sp>
        <p:nvSpPr>
          <p:cNvPr id="11" name="Subtitle 10"/>
          <p:cNvSpPr>
            <a:spLocks noGrp="1"/>
          </p:cNvSpPr>
          <p:nvPr>
            <p:ph type="subTitle" idx="1"/>
          </p:nvPr>
        </p:nvSpPr>
        <p:spPr/>
        <p:txBody>
          <a:bodyPr/>
          <a:lstStyle/>
          <a:p>
            <a:r>
              <a:rPr lang="en-US" dirty="0"/>
              <a:t> Harvey Makadon MD</a:t>
            </a:r>
          </a:p>
          <a:p>
            <a:r>
              <a:rPr lang="en-US" dirty="0"/>
              <a:t>October 6, 2016</a:t>
            </a:r>
          </a:p>
          <a:p>
            <a:r>
              <a:rPr lang="en-US" dirty="0"/>
              <a:t>www.lgbthealtheducation.org</a:t>
            </a:r>
          </a:p>
        </p:txBody>
      </p:sp>
      <p:sp>
        <p:nvSpPr>
          <p:cNvPr id="2" name="TextBox 1"/>
          <p:cNvSpPr txBox="1"/>
          <p:nvPr/>
        </p:nvSpPr>
        <p:spPr>
          <a:xfrm>
            <a:off x="4229099" y="3276600"/>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7208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a:t>LGBT Disparities: Healthy People 2020</a:t>
            </a:r>
          </a:p>
        </p:txBody>
      </p:sp>
      <p:sp>
        <p:nvSpPr>
          <p:cNvPr id="55299" name="Content Placeholder 2"/>
          <p:cNvSpPr>
            <a:spLocks noGrp="1"/>
          </p:cNvSpPr>
          <p:nvPr>
            <p:ph sz="quarter" idx="11"/>
          </p:nvPr>
        </p:nvSpPr>
        <p:spPr/>
        <p:txBody>
          <a:bodyPr/>
          <a:lstStyle/>
          <a:p>
            <a:r>
              <a:rPr lang="en-US" dirty="0"/>
              <a:t>LGBT youth </a:t>
            </a:r>
          </a:p>
          <a:p>
            <a:pPr lvl="1"/>
            <a:r>
              <a:rPr lang="en-US" dirty="0"/>
              <a:t>2 to 3 times more likely to attempt suicide</a:t>
            </a:r>
          </a:p>
          <a:p>
            <a:pPr lvl="1"/>
            <a:r>
              <a:rPr lang="en-US" dirty="0"/>
              <a:t>More likely to be homeless (20-40% are LGBT)</a:t>
            </a:r>
          </a:p>
          <a:p>
            <a:pPr lvl="1"/>
            <a:r>
              <a:rPr lang="en-US" dirty="0"/>
              <a:t>Risk of HIV, STIs</a:t>
            </a:r>
          </a:p>
          <a:p>
            <a:r>
              <a:rPr lang="en-US" dirty="0"/>
              <a:t>MSM are at higher risk of HIV/STIs, especially among communities of color</a:t>
            </a:r>
          </a:p>
          <a:p>
            <a:r>
              <a:rPr lang="en-US" dirty="0"/>
              <a:t>LGBT populations have the highest rates of tobacco, alcohol, and other drug use </a:t>
            </a:r>
          </a:p>
          <a:p>
            <a:r>
              <a:rPr lang="en-US" dirty="0"/>
              <a:t>Lesbians and bisexual women are less likely to get preventive screenings for cancer</a:t>
            </a:r>
          </a:p>
          <a:p>
            <a:endParaRPr lang="en-US" dirty="0"/>
          </a:p>
          <a:p>
            <a:endParaRPr lang="en-US" dirty="0"/>
          </a:p>
        </p:txBody>
      </p:sp>
      <p:sp>
        <p:nvSpPr>
          <p:cNvPr id="2" name="Footer Placeholder 1"/>
          <p:cNvSpPr>
            <a:spLocks noGrp="1"/>
          </p:cNvSpPr>
          <p:nvPr>
            <p:ph type="ftr" sz="quarter" idx="12"/>
          </p:nvPr>
        </p:nvSpPr>
        <p:spPr/>
        <p:txBody>
          <a:bodyPr/>
          <a:lstStyle/>
          <a:p>
            <a:r>
              <a:rPr lang="en-US"/>
              <a:t>www.lgbthealtheducation.org</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10</a:t>
            </a:fld>
            <a:endParaRPr lang="en-US">
              <a:solidFill>
                <a:srgbClr val="717073">
                  <a:tint val="75000"/>
                </a:srgbClr>
              </a:solidFill>
              <a:latin typeface="Verdana"/>
            </a:endParaRPr>
          </a:p>
        </p:txBody>
      </p:sp>
    </p:spTree>
    <p:extLst>
      <p:ext uri="{BB962C8B-B14F-4D97-AF65-F5344CB8AC3E}">
        <p14:creationId xmlns:p14="http://schemas.microsoft.com/office/powerpoint/2010/main" val="18531225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LGBT Disparities: Healthy People 2020</a:t>
            </a:r>
          </a:p>
        </p:txBody>
      </p:sp>
      <p:sp>
        <p:nvSpPr>
          <p:cNvPr id="56323" name="Content Placeholder 2"/>
          <p:cNvSpPr>
            <a:spLocks noGrp="1"/>
          </p:cNvSpPr>
          <p:nvPr>
            <p:ph sz="quarter" idx="11"/>
          </p:nvPr>
        </p:nvSpPr>
        <p:spPr/>
        <p:txBody>
          <a:bodyPr/>
          <a:lstStyle/>
          <a:p>
            <a:r>
              <a:rPr lang="en-US" dirty="0"/>
              <a:t>Transgender individuals experience</a:t>
            </a:r>
          </a:p>
          <a:p>
            <a:pPr lvl="1"/>
            <a:r>
              <a:rPr lang="en-US" dirty="0"/>
              <a:t> a high prevalence of HIV/STIs, hate crimes, behavioral health issues, and suicide, </a:t>
            </a:r>
          </a:p>
          <a:p>
            <a:pPr lvl="1"/>
            <a:r>
              <a:rPr lang="en-US" dirty="0"/>
              <a:t>difficult access to preventive and urgent care,</a:t>
            </a:r>
          </a:p>
          <a:p>
            <a:pPr lvl="1"/>
            <a:r>
              <a:rPr lang="en-US" dirty="0"/>
              <a:t>less likely to have health insurance than heterosexual or LGB individuals</a:t>
            </a:r>
          </a:p>
          <a:p>
            <a:r>
              <a:rPr lang="en-US" dirty="0"/>
              <a:t>Elderly LGBT individuals face additional barriers to health because of isolation, fewer family supports, and a lack of social and support services</a:t>
            </a:r>
          </a:p>
          <a:p>
            <a:endParaRPr lang="en-US" dirty="0"/>
          </a:p>
        </p:txBody>
      </p:sp>
      <p:sp>
        <p:nvSpPr>
          <p:cNvPr id="2" name="Footer Placeholder 1"/>
          <p:cNvSpPr>
            <a:spLocks noGrp="1"/>
          </p:cNvSpPr>
          <p:nvPr>
            <p:ph type="ftr" sz="quarter" idx="12"/>
          </p:nvPr>
        </p:nvSpPr>
        <p:spPr/>
        <p:txBody>
          <a:bodyPr/>
          <a:lstStyle/>
          <a:p>
            <a:r>
              <a:rPr lang="en-US"/>
              <a:t>www.lgbthealtheducation.org</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11</a:t>
            </a:fld>
            <a:endParaRPr lang="en-US">
              <a:solidFill>
                <a:srgbClr val="717073">
                  <a:tint val="75000"/>
                </a:srgbClr>
              </a:solidFill>
              <a:latin typeface="Verdana"/>
            </a:endParaRPr>
          </a:p>
        </p:txBody>
      </p:sp>
    </p:spTree>
    <p:extLst>
      <p:ext uri="{BB962C8B-B14F-4D97-AF65-F5344CB8AC3E}">
        <p14:creationId xmlns:p14="http://schemas.microsoft.com/office/powerpoint/2010/main" val="7684613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LGBT </a:t>
            </a:r>
            <a:r>
              <a:rPr lang="en-US" dirty="0">
                <a:solidFill>
                  <a:srgbClr val="00468B"/>
                </a:solidFill>
              </a:rPr>
              <a:t>People</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12</a:t>
            </a:fld>
            <a:endParaRPr lang="en-US" dirty="0">
              <a:solidFill>
                <a:srgbClr val="717073">
                  <a:tint val="75000"/>
                </a:srgbClr>
              </a:solidFill>
              <a:latin typeface="Verdana"/>
            </a:endParaRPr>
          </a:p>
        </p:txBody>
      </p:sp>
      <p:sp>
        <p:nvSpPr>
          <p:cNvPr id="4" name="Content Placeholder 3"/>
          <p:cNvSpPr>
            <a:spLocks noGrp="1"/>
          </p:cNvSpPr>
          <p:nvPr>
            <p:ph sz="quarter" idx="11"/>
          </p:nvPr>
        </p:nvSpPr>
        <p:spPr/>
        <p:txBody>
          <a:bodyPr/>
          <a:lstStyle/>
          <a:p>
            <a:r>
              <a:rPr lang="en-US" dirty="0"/>
              <a:t>It is important for health care providers to understand who are LGBT people and to have a common understanding of terms and definitions</a:t>
            </a:r>
          </a:p>
          <a:p>
            <a:r>
              <a:rPr lang="en-US" dirty="0"/>
              <a:t>This allows for effective and respectful communication and the delivery of culturally competent care</a:t>
            </a:r>
          </a:p>
          <a:p>
            <a:r>
              <a:rPr lang="en-US" dirty="0"/>
              <a:t>Health care providers will be better equipped to serve their patients and LGBT communities</a:t>
            </a:r>
          </a:p>
          <a:p>
            <a:r>
              <a:rPr lang="en-US" dirty="0"/>
              <a:t>L,G,B,T people are a very diverse group with many unique issues, and many common bonds</a:t>
            </a:r>
          </a:p>
        </p:txBody>
      </p:sp>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218771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7951787"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99392"/>
            <a:ext cx="8229600" cy="1143000"/>
          </a:xfrm>
        </p:spPr>
        <p:txBody>
          <a:bodyPr/>
          <a:lstStyle/>
          <a:p>
            <a:r>
              <a:rPr lang="en-US" dirty="0"/>
              <a:t>SO/GI: The Basics</a:t>
            </a:r>
          </a:p>
        </p:txBody>
      </p:sp>
      <p:sp>
        <p:nvSpPr>
          <p:cNvPr id="3" name="Slide Number Placeholder 2"/>
          <p:cNvSpPr>
            <a:spLocks noGrp="1"/>
          </p:cNvSpPr>
          <p:nvPr>
            <p:ph type="sldNum" sz="quarter" idx="10"/>
          </p:nvPr>
        </p:nvSpPr>
        <p:spPr/>
        <p:txBody>
          <a:bodyPr/>
          <a:lstStyle/>
          <a:p>
            <a:pPr>
              <a:defRPr/>
            </a:pPr>
            <a:fld id="{BE76AB5D-AB91-486C-9687-AFD8F22855A3}" type="slidenum">
              <a:rPr lang="en-US" smtClean="0"/>
              <a:pPr>
                <a:defRPr/>
              </a:pPr>
              <a:t>13</a:t>
            </a:fld>
            <a:endParaRPr lang="en-US"/>
          </a:p>
        </p:txBody>
      </p:sp>
    </p:spTree>
    <p:extLst>
      <p:ext uri="{BB962C8B-B14F-4D97-AF65-F5344CB8AC3E}">
        <p14:creationId xmlns:p14="http://schemas.microsoft.com/office/powerpoint/2010/main" val="176358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br>
              <a:rPr lang="en-US" dirty="0"/>
            </a:br>
            <a:r>
              <a:rPr lang="en-US" dirty="0"/>
              <a:t>Sexual Orientation and Gender Identity are Not the Same</a:t>
            </a:r>
          </a:p>
        </p:txBody>
      </p:sp>
      <p:sp>
        <p:nvSpPr>
          <p:cNvPr id="3" name="Content Placeholder 2"/>
          <p:cNvSpPr>
            <a:spLocks noGrp="1"/>
          </p:cNvSpPr>
          <p:nvPr>
            <p:ph sz="quarter" idx="11"/>
          </p:nvPr>
        </p:nvSpPr>
        <p:spPr/>
        <p:txBody>
          <a:bodyPr/>
          <a:lstStyle/>
          <a:p>
            <a:r>
              <a:rPr lang="en-US" dirty="0"/>
              <a:t>All people have a sexual orientation and gender identity</a:t>
            </a:r>
          </a:p>
          <a:p>
            <a:pPr lvl="1"/>
            <a:r>
              <a:rPr lang="en-US" dirty="0"/>
              <a:t>How people identify can change </a:t>
            </a:r>
          </a:p>
          <a:p>
            <a:pPr lvl="1"/>
            <a:r>
              <a:rPr lang="en-US" dirty="0"/>
              <a:t>Terminology varies</a:t>
            </a:r>
          </a:p>
          <a:p>
            <a:r>
              <a:rPr lang="en-US" dirty="0"/>
              <a:t>Gender Identity ≠ Sexual Orientation</a:t>
            </a:r>
          </a:p>
          <a:p>
            <a:endParaRPr lang="en-US" dirty="0"/>
          </a:p>
        </p:txBody>
      </p:sp>
      <p:pic>
        <p:nvPicPr>
          <p:cNvPr id="4" name="Picture 3"/>
          <p:cNvPicPr>
            <a:picLocks noChangeAspect="1"/>
          </p:cNvPicPr>
          <p:nvPr/>
        </p:nvPicPr>
        <p:blipFill rotWithShape="1">
          <a:blip r:embed="rId3"/>
          <a:srcRect l="15459" r="15502"/>
          <a:stretch/>
        </p:blipFill>
        <p:spPr>
          <a:xfrm>
            <a:off x="838200" y="3733800"/>
            <a:ext cx="7271658" cy="2286000"/>
          </a:xfrm>
          <a:prstGeom prst="rect">
            <a:avLst/>
          </a:prstGeom>
          <a:noFill/>
          <a:ln>
            <a:noFill/>
          </a:ln>
        </p:spPr>
      </p:pic>
      <p:sp>
        <p:nvSpPr>
          <p:cNvPr id="5" name="Footer Placeholder 4"/>
          <p:cNvSpPr>
            <a:spLocks noGrp="1"/>
          </p:cNvSpPr>
          <p:nvPr>
            <p:ph type="ftr" sz="quarter" idx="12"/>
          </p:nvPr>
        </p:nvSpPr>
        <p:spPr/>
        <p:txBody>
          <a:bodyPr/>
          <a:lstStyle/>
          <a:p>
            <a:r>
              <a:rPr lang="en-US"/>
              <a:t>www.lgbthealtheducation.org</a:t>
            </a:r>
          </a:p>
        </p:txBody>
      </p:sp>
      <p:sp>
        <p:nvSpPr>
          <p:cNvPr id="6" name="Slide Number Placeholder 5"/>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14</a:t>
            </a:fld>
            <a:endParaRPr lang="en-US">
              <a:solidFill>
                <a:srgbClr val="717073">
                  <a:tint val="75000"/>
                </a:srgbClr>
              </a:solidFill>
              <a:latin typeface="Verdana"/>
            </a:endParaRPr>
          </a:p>
        </p:txBody>
      </p:sp>
    </p:spTree>
    <p:extLst>
      <p:ext uri="{BB962C8B-B14F-4D97-AF65-F5344CB8AC3E}">
        <p14:creationId xmlns:p14="http://schemas.microsoft.com/office/powerpoint/2010/main" val="206833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Sexual Orientation</a:t>
            </a:r>
          </a:p>
        </p:txBody>
      </p:sp>
      <p:sp>
        <p:nvSpPr>
          <p:cNvPr id="3" name="Content Placeholder 2"/>
          <p:cNvSpPr>
            <a:spLocks noGrp="1"/>
          </p:cNvSpPr>
          <p:nvPr>
            <p:ph sz="half" idx="1"/>
          </p:nvPr>
        </p:nvSpPr>
        <p:spPr>
          <a:xfrm>
            <a:off x="457200" y="990600"/>
            <a:ext cx="4038600" cy="4724398"/>
          </a:xfrm>
        </p:spPr>
        <p:txBody>
          <a:bodyPr/>
          <a:lstStyle/>
          <a:p>
            <a:r>
              <a:rPr lang="en-US" dirty="0"/>
              <a:t>Sexual orientation: how a person identifies their physical and emotional attraction to others</a:t>
            </a:r>
          </a:p>
          <a:p>
            <a:r>
              <a:rPr lang="en-US" dirty="0"/>
              <a:t>Desire</a:t>
            </a:r>
          </a:p>
          <a:p>
            <a:pPr lvl="1"/>
            <a:r>
              <a:rPr lang="en-US" dirty="0"/>
              <a:t>Same sex attraction</a:t>
            </a:r>
          </a:p>
          <a:p>
            <a:r>
              <a:rPr lang="en-US" dirty="0"/>
              <a:t>Behavior: </a:t>
            </a:r>
          </a:p>
          <a:p>
            <a:pPr lvl="1"/>
            <a:r>
              <a:rPr lang="en-US" dirty="0"/>
              <a:t>Men who have sex with men- MSM (MSMW)</a:t>
            </a:r>
          </a:p>
          <a:p>
            <a:pPr lvl="1"/>
            <a:r>
              <a:rPr lang="en-US" dirty="0"/>
              <a:t>Women who have sex with women-WSW (WSWM)</a:t>
            </a:r>
          </a:p>
          <a:p>
            <a:r>
              <a:rPr lang="en-US" dirty="0"/>
              <a:t> Identity:</a:t>
            </a:r>
          </a:p>
          <a:p>
            <a:pPr lvl="1"/>
            <a:r>
              <a:rPr lang="en-US" dirty="0"/>
              <a:t>Straight, gay, lesbian, bisexual, queer--other</a:t>
            </a:r>
          </a:p>
        </p:txBody>
      </p:sp>
      <p:pic>
        <p:nvPicPr>
          <p:cNvPr id="3075"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48200" y="2038350"/>
            <a:ext cx="4038600" cy="3543300"/>
          </a:xfrm>
        </p:spPr>
      </p:pic>
      <p:sp>
        <p:nvSpPr>
          <p:cNvPr id="5" name="Slide Number Placeholder 4"/>
          <p:cNvSpPr>
            <a:spLocks noGrp="1"/>
          </p:cNvSpPr>
          <p:nvPr>
            <p:ph type="sldNum" sz="quarter" idx="10"/>
          </p:nvPr>
        </p:nvSpPr>
        <p:spPr/>
        <p:txBody>
          <a:bodyPr/>
          <a:lstStyle/>
          <a:p>
            <a:fld id="{B9BE600C-E191-4938-A669-4E982F4F3928}" type="slidenum">
              <a:rPr lang="en-US" smtClean="0"/>
              <a:pPr/>
              <a:t>15</a:t>
            </a:fld>
            <a:endParaRPr lang="en-US"/>
          </a:p>
        </p:txBody>
      </p:sp>
      <p:sp>
        <p:nvSpPr>
          <p:cNvPr id="4" name="Footer Placeholder 3"/>
          <p:cNvSpPr>
            <a:spLocks noGrp="1"/>
          </p:cNvSpPr>
          <p:nvPr>
            <p:ph type="ftr" sz="quarter" idx="11"/>
          </p:nvPr>
        </p:nvSpPr>
        <p:spPr/>
        <p:txBody>
          <a:bodyPr/>
          <a:lstStyle/>
          <a:p>
            <a:r>
              <a:rPr lang="en-US"/>
              <a:t>www.lgbthealtheducation.org</a:t>
            </a:r>
          </a:p>
        </p:txBody>
      </p:sp>
      <p:sp>
        <p:nvSpPr>
          <p:cNvPr id="12" name="Rectangle 11"/>
          <p:cNvSpPr/>
          <p:nvPr/>
        </p:nvSpPr>
        <p:spPr>
          <a:xfrm>
            <a:off x="4800600" y="1411069"/>
            <a:ext cx="3733800" cy="646331"/>
          </a:xfrm>
          <a:prstGeom prst="rect">
            <a:avLst/>
          </a:prstGeom>
        </p:spPr>
        <p:txBody>
          <a:bodyPr wrap="square">
            <a:spAutoFit/>
          </a:bodyPr>
          <a:lstStyle/>
          <a:p>
            <a:pPr algn="ctr" fontAlgn="auto">
              <a:spcBef>
                <a:spcPts val="0"/>
              </a:spcBef>
              <a:spcAft>
                <a:spcPts val="0"/>
              </a:spcAft>
            </a:pPr>
            <a:r>
              <a:rPr lang="en-US" sz="1800" b="1" dirty="0">
                <a:solidFill>
                  <a:srgbClr val="162731"/>
                </a:solidFill>
                <a:latin typeface="Verdana"/>
              </a:rPr>
              <a:t>Dimensions of Sexual Orientation:</a:t>
            </a:r>
          </a:p>
        </p:txBody>
      </p:sp>
    </p:spTree>
    <p:extLst>
      <p:ext uri="{BB962C8B-B14F-4D97-AF65-F5344CB8AC3E}">
        <p14:creationId xmlns:p14="http://schemas.microsoft.com/office/powerpoint/2010/main" val="353017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 Identity and Gender Expression</a:t>
            </a:r>
            <a:endParaRPr lang="en-US" dirty="0"/>
          </a:p>
        </p:txBody>
      </p:sp>
      <p:sp>
        <p:nvSpPr>
          <p:cNvPr id="3" name="Content Placeholder 2"/>
          <p:cNvSpPr>
            <a:spLocks noGrp="1"/>
          </p:cNvSpPr>
          <p:nvPr>
            <p:ph sz="half" idx="1"/>
          </p:nvPr>
        </p:nvSpPr>
        <p:spPr/>
        <p:txBody>
          <a:bodyPr/>
          <a:lstStyle/>
          <a:p>
            <a:r>
              <a:rPr lang="en-US" dirty="0"/>
              <a:t>Gender identity</a:t>
            </a:r>
          </a:p>
          <a:p>
            <a:pPr lvl="1"/>
            <a:r>
              <a:rPr lang="en-US" dirty="0"/>
              <a:t>A person's internal sense of their gender (do I consider myself male, female, both, neither?)</a:t>
            </a:r>
          </a:p>
          <a:p>
            <a:pPr lvl="1"/>
            <a:r>
              <a:rPr lang="en-US" dirty="0"/>
              <a:t>All people have a gender identity </a:t>
            </a:r>
          </a:p>
          <a:p>
            <a:pPr marL="0" indent="0">
              <a:buNone/>
            </a:pPr>
            <a:endParaRPr lang="en-US" dirty="0"/>
          </a:p>
        </p:txBody>
      </p:sp>
      <p:sp>
        <p:nvSpPr>
          <p:cNvPr id="8" name="Content Placeholder 7"/>
          <p:cNvSpPr>
            <a:spLocks noGrp="1"/>
          </p:cNvSpPr>
          <p:nvPr>
            <p:ph sz="half" idx="2"/>
          </p:nvPr>
        </p:nvSpPr>
        <p:spPr/>
        <p:txBody>
          <a:bodyPr/>
          <a:lstStyle/>
          <a:p>
            <a:r>
              <a:rPr lang="en-US" dirty="0"/>
              <a:t>Gender expression</a:t>
            </a:r>
          </a:p>
          <a:p>
            <a:pPr lvl="1"/>
            <a:r>
              <a:rPr lang="en-US" dirty="0"/>
              <a:t>How one presents themselves through their behavior, mannerisms, speech patterns, dress, and hairstyles</a:t>
            </a:r>
          </a:p>
          <a:p>
            <a:pPr lvl="1"/>
            <a:r>
              <a:rPr lang="en-US" dirty="0"/>
              <a:t>May be on a spectrum</a:t>
            </a:r>
          </a:p>
          <a:p>
            <a:endParaRPr lang="en-US" dirty="0"/>
          </a:p>
        </p:txBody>
      </p:sp>
      <p:sp>
        <p:nvSpPr>
          <p:cNvPr id="6" name="Slide Number Placeholder 5"/>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16</a:t>
            </a:fld>
            <a:endParaRPr lang="en-US">
              <a:solidFill>
                <a:srgbClr val="717073">
                  <a:tint val="75000"/>
                </a:srgbClr>
              </a:solidFill>
              <a:latin typeface="Verdana"/>
            </a:endParaRPr>
          </a:p>
        </p:txBody>
      </p:sp>
      <p:sp>
        <p:nvSpPr>
          <p:cNvPr id="5" name="Footer Placeholder 4"/>
          <p:cNvSpPr>
            <a:spLocks noGrp="1"/>
          </p:cNvSpPr>
          <p:nvPr>
            <p:ph type="ftr" sz="quarter" idx="11"/>
          </p:nvPr>
        </p:nvSpPr>
        <p:spPr/>
        <p:txBody>
          <a:bodyPr/>
          <a:lstStyle/>
          <a:p>
            <a:r>
              <a:rPr lang="en-US"/>
              <a:t>www.lgbthealtheducation.org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810000"/>
            <a:ext cx="3749040" cy="2136367"/>
          </a:xfrm>
          <a:prstGeom prst="rect">
            <a:avLst/>
          </a:prstGeom>
        </p:spPr>
      </p:pic>
    </p:spTree>
    <p:extLst>
      <p:ext uri="{BB962C8B-B14F-4D97-AF65-F5344CB8AC3E}">
        <p14:creationId xmlns:p14="http://schemas.microsoft.com/office/powerpoint/2010/main" val="155761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7.media.tumblr.com/b7ac173a75df01719169ae3b2f9c02ab/tumblr_mx8ralcxoL1sqkiaqo1_500.jpg"/>
          <p:cNvPicPr>
            <a:picLocks noGrp="1" noChangeAspect="1" noChangeArrowheads="1"/>
          </p:cNvPicPr>
          <p:nvPr>
            <p:ph sz="quarter" idx="11"/>
          </p:nvPr>
        </p:nvPicPr>
        <p:blipFill rotWithShape="1">
          <a:blip r:embed="rId2" cstate="email">
            <a:extLst>
              <a:ext uri="{28A0092B-C50C-407E-A947-70E740481C1C}">
                <a14:useLocalDpi xmlns:a14="http://schemas.microsoft.com/office/drawing/2010/main" val="0"/>
              </a:ext>
            </a:extLst>
          </a:blip>
          <a:srcRect l="-1097" t="-15684"/>
          <a:stretch/>
        </p:blipFill>
        <p:spPr>
          <a:xfrm>
            <a:off x="-9293" y="-685800"/>
            <a:ext cx="9088964" cy="5105400"/>
          </a:xfrm>
          <a:noFill/>
        </p:spPr>
      </p:pic>
      <p:sp>
        <p:nvSpPr>
          <p:cNvPr id="2" name="TextBox 1"/>
          <p:cNvSpPr txBox="1"/>
          <p:nvPr/>
        </p:nvSpPr>
        <p:spPr>
          <a:xfrm flipH="1">
            <a:off x="4953065" y="6248400"/>
            <a:ext cx="4190935" cy="600164"/>
          </a:xfrm>
          <a:prstGeom prst="rect">
            <a:avLst/>
          </a:prstGeom>
          <a:noFill/>
        </p:spPr>
        <p:txBody>
          <a:bodyPr wrap="square" lIns="0" rIns="0" rtlCol="0">
            <a:spAutoFit/>
          </a:bodyPr>
          <a:lstStyle/>
          <a:p>
            <a:r>
              <a:rPr lang="en-US" sz="1100" dirty="0"/>
              <a:t>Keuroghlian AS, </a:t>
            </a:r>
            <a:r>
              <a:rPr lang="en-US" sz="1100" dirty="0" err="1"/>
              <a:t>Resiner</a:t>
            </a:r>
            <a:r>
              <a:rPr lang="en-US" sz="1100" dirty="0"/>
              <a:t> SL, White JM, Weiss RD. Substance use and treatment of substance use disorders in a community sample of transgender adults. Drug Alcohol </a:t>
            </a:r>
            <a:r>
              <a:rPr lang="en-US" sz="1100" dirty="0" err="1"/>
              <a:t>Depen</a:t>
            </a:r>
            <a:r>
              <a:rPr lang="en-US" sz="1100" dirty="0"/>
              <a:t>. 2015;152:139-146</a:t>
            </a:r>
          </a:p>
        </p:txBody>
      </p:sp>
      <p:sp>
        <p:nvSpPr>
          <p:cNvPr id="3" name="TextBox 2"/>
          <p:cNvSpPr txBox="1"/>
          <p:nvPr/>
        </p:nvSpPr>
        <p:spPr>
          <a:xfrm flipH="1">
            <a:off x="533465" y="4495800"/>
            <a:ext cx="8305735" cy="1323439"/>
          </a:xfrm>
          <a:prstGeom prst="rect">
            <a:avLst/>
          </a:prstGeom>
          <a:noFill/>
        </p:spPr>
        <p:txBody>
          <a:bodyPr wrap="square" lIns="0" rIns="0" rtlCol="0">
            <a:spAutoFit/>
          </a:bodyPr>
          <a:lstStyle/>
          <a:p>
            <a:pPr marL="342900" indent="-342900">
              <a:buFont typeface="Wingdings" panose="05000000000000000000" pitchFamily="2" charset="2"/>
              <a:buChar char="§"/>
            </a:pPr>
            <a:r>
              <a:rPr lang="en-US" sz="2000" dirty="0"/>
              <a:t>A 2013 community-based survey of 452 transgender adults in Massachusetts, 40.9% of respondents described themselves as having a “non-binary gender identity.</a:t>
            </a:r>
          </a:p>
          <a:p>
            <a:r>
              <a:rPr lang="en-US" sz="2000" dirty="0"/>
              <a:t>. </a:t>
            </a:r>
          </a:p>
        </p:txBody>
      </p:sp>
    </p:spTree>
    <p:extLst>
      <p:ext uri="{BB962C8B-B14F-4D97-AF65-F5344CB8AC3E}">
        <p14:creationId xmlns:p14="http://schemas.microsoft.com/office/powerpoint/2010/main" val="2110400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 in LGBT: Transgender</a:t>
            </a:r>
            <a:endParaRPr lang="en-US" dirty="0"/>
          </a:p>
        </p:txBody>
      </p:sp>
      <p:sp>
        <p:nvSpPr>
          <p:cNvPr id="6" name="Slide Number Placeholder 5"/>
          <p:cNvSpPr>
            <a:spLocks noGrp="1"/>
          </p:cNvSpPr>
          <p:nvPr>
            <p:ph type="sldNum" sz="quarter" idx="10"/>
          </p:nvPr>
        </p:nvSpPr>
        <p:spPr/>
        <p:txBody>
          <a:bodyPr/>
          <a:lstStyle/>
          <a:p>
            <a:fld id="{B9BE600C-E191-4938-A669-4E982F4F3928}" type="slidenum">
              <a:rPr lang="en-US" smtClean="0"/>
              <a:pPr/>
              <a:t>18</a:t>
            </a:fld>
            <a:endParaRPr lang="en-US"/>
          </a:p>
        </p:txBody>
      </p:sp>
      <p:sp>
        <p:nvSpPr>
          <p:cNvPr id="3" name="Content Placeholder 2"/>
          <p:cNvSpPr>
            <a:spLocks noGrp="1"/>
          </p:cNvSpPr>
          <p:nvPr>
            <p:ph sz="quarter" idx="11"/>
          </p:nvPr>
        </p:nvSpPr>
        <p:spPr/>
        <p:txBody>
          <a:bodyPr/>
          <a:lstStyle/>
          <a:p>
            <a:r>
              <a:rPr lang="en-US" dirty="0"/>
              <a:t>Transgender</a:t>
            </a:r>
          </a:p>
          <a:p>
            <a:pPr lvl="1"/>
            <a:r>
              <a:rPr lang="en-US" dirty="0"/>
              <a:t>Gender identity not congruent with the assigned sex at birth</a:t>
            </a:r>
          </a:p>
          <a:p>
            <a:pPr lvl="1"/>
            <a:r>
              <a:rPr lang="en-US" dirty="0"/>
              <a:t>Alternate terminology</a:t>
            </a:r>
          </a:p>
          <a:p>
            <a:pPr lvl="2"/>
            <a:r>
              <a:rPr lang="en-US" dirty="0"/>
              <a:t>Transgender woman, trans woman, male to female (MTF)</a:t>
            </a:r>
          </a:p>
          <a:p>
            <a:pPr lvl="2"/>
            <a:r>
              <a:rPr lang="en-US" dirty="0"/>
              <a:t>Transgender man, trans man, female to male (FTM)</a:t>
            </a:r>
          </a:p>
          <a:p>
            <a:pPr lvl="1"/>
            <a:r>
              <a:rPr lang="en-US" dirty="0"/>
              <a:t>Non-binary, genderqueer</a:t>
            </a:r>
          </a:p>
          <a:p>
            <a:pPr lvl="2"/>
            <a:r>
              <a:rPr lang="en-US" dirty="0"/>
              <a:t>Gender identity is increasingly described as being on a spectrum</a:t>
            </a:r>
          </a:p>
          <a:p>
            <a:pPr lvl="2"/>
            <a:r>
              <a:rPr lang="en-US" dirty="0"/>
              <a:t>Trans feminine, Trans masculine</a:t>
            </a:r>
          </a:p>
        </p:txBody>
      </p:sp>
      <p:sp>
        <p:nvSpPr>
          <p:cNvPr id="4" name="Footer Placeholder 3"/>
          <p:cNvSpPr>
            <a:spLocks noGrp="1"/>
          </p:cNvSpPr>
          <p:nvPr>
            <p:ph type="ftr" sz="quarter" idx="12"/>
          </p:nvPr>
        </p:nvSpPr>
        <p:spPr/>
        <p:txBody>
          <a:bodyPr/>
          <a:lstStyle/>
          <a:p>
            <a:r>
              <a:rPr lang="en-US" dirty="0"/>
              <a:t>www.lgbthealtheducation.org</a:t>
            </a:r>
          </a:p>
        </p:txBody>
      </p:sp>
      <p:sp>
        <p:nvSpPr>
          <p:cNvPr id="5" name="Rectangle 4"/>
          <p:cNvSpPr/>
          <p:nvPr/>
        </p:nvSpPr>
        <p:spPr>
          <a:xfrm>
            <a:off x="533400" y="5029200"/>
            <a:ext cx="8229600" cy="457200"/>
          </a:xfrm>
          <a:prstGeom prst="rect">
            <a:avLst/>
          </a:prstGeom>
          <a:gradFill flip="none" rotWithShape="1">
            <a:gsLst>
              <a:gs pos="0">
                <a:schemeClr val="accent1"/>
              </a:gs>
              <a:gs pos="100000">
                <a:schemeClr val="accent6">
                  <a:lumMod val="75000"/>
                </a:schemeClr>
              </a:gs>
              <a:gs pos="57000">
                <a:schemeClr val="accent6">
                  <a:lumMod val="60000"/>
                  <a:lumOff val="40000"/>
                </a:schemeClr>
              </a:gs>
              <a:gs pos="24000">
                <a:schemeClr val="accent2">
                  <a:lumMod val="75000"/>
                </a:schemeClr>
              </a:gs>
              <a:gs pos="79000">
                <a:schemeClr val="accent5"/>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019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SO/GI Data in EHRs</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19</a:t>
            </a:fld>
            <a:endParaRPr lang="en-US">
              <a:solidFill>
                <a:srgbClr val="717073">
                  <a:tint val="75000"/>
                </a:srgbClr>
              </a:solidFill>
              <a:latin typeface="Verdana"/>
            </a:endParaRPr>
          </a:p>
        </p:txBody>
      </p:sp>
      <p:sp>
        <p:nvSpPr>
          <p:cNvPr id="4" name="Footer Placeholder 3"/>
          <p:cNvSpPr>
            <a:spLocks noGrp="1"/>
          </p:cNvSpPr>
          <p:nvPr>
            <p:ph type="ftr" sz="quarter" idx="11"/>
          </p:nvPr>
        </p:nvSpPr>
        <p:spPr/>
        <p:txBody>
          <a:bodyPr/>
          <a:lstStyle/>
          <a:p>
            <a:r>
              <a:rPr lang="en-US"/>
              <a:t>www.lgbthealtheducation.org</a:t>
            </a:r>
          </a:p>
        </p:txBody>
      </p:sp>
      <p:pic>
        <p:nvPicPr>
          <p:cNvPr id="5" name="Picture 4"/>
          <p:cNvPicPr>
            <a:picLocks noChangeAspect="1"/>
          </p:cNvPicPr>
          <p:nvPr/>
        </p:nvPicPr>
        <p:blipFill>
          <a:blip r:embed="rId2"/>
          <a:stretch>
            <a:fillRect/>
          </a:stretch>
        </p:blipFill>
        <p:spPr>
          <a:xfrm>
            <a:off x="1371600" y="1558246"/>
            <a:ext cx="6019799" cy="3994313"/>
          </a:xfrm>
          <a:prstGeom prst="rect">
            <a:avLst/>
          </a:prstGeom>
        </p:spPr>
      </p:pic>
    </p:spTree>
    <p:extLst>
      <p:ext uri="{BB962C8B-B14F-4D97-AF65-F5344CB8AC3E}">
        <p14:creationId xmlns:p14="http://schemas.microsoft.com/office/powerpoint/2010/main" val="314713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Introduction</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a:t>
            </a:fld>
            <a:endParaRPr lang="en-US">
              <a:solidFill>
                <a:srgbClr val="717073">
                  <a:tint val="75000"/>
                </a:srgbClr>
              </a:solidFill>
              <a:latin typeface="Verdana"/>
            </a:endParaRPr>
          </a:p>
        </p:txBody>
      </p:sp>
      <p:sp>
        <p:nvSpPr>
          <p:cNvPr id="4" name="Content Placeholder 3"/>
          <p:cNvSpPr>
            <a:spLocks noGrp="1"/>
          </p:cNvSpPr>
          <p:nvPr>
            <p:ph sz="quarter" idx="11"/>
          </p:nvPr>
        </p:nvSpPr>
        <p:spPr>
          <a:xfrm>
            <a:off x="609600" y="1130643"/>
            <a:ext cx="8229600" cy="4800600"/>
          </a:xfrm>
        </p:spPr>
        <p:txBody>
          <a:bodyPr/>
          <a:lstStyle/>
          <a:p>
            <a:r>
              <a:rPr lang="en-US" dirty="0"/>
              <a:t>Lesbian, gay, bisexual, and transgender (LGBT) patients have unique health needs and experience </a:t>
            </a:r>
            <a:r>
              <a:rPr lang="en-US" b="1" dirty="0"/>
              <a:t>numerous health disparities</a:t>
            </a:r>
          </a:p>
          <a:p>
            <a:r>
              <a:rPr lang="en-US" dirty="0"/>
              <a:t>They are an underserved population that is largely </a:t>
            </a:r>
            <a:r>
              <a:rPr lang="en-US" b="1" dirty="0"/>
              <a:t>invisible </a:t>
            </a:r>
            <a:r>
              <a:rPr lang="en-US" dirty="0"/>
              <a:t>in the health care system</a:t>
            </a:r>
          </a:p>
          <a:p>
            <a:r>
              <a:rPr lang="en-US" dirty="0"/>
              <a:t>Routine and standardized collection of sexual orientation and gender identity (SO/GI) information in electronic health records (EHRs) will help assess </a:t>
            </a:r>
            <a:r>
              <a:rPr lang="en-US" b="1" dirty="0"/>
              <a:t>access, satisfaction with,</a:t>
            </a:r>
            <a:r>
              <a:rPr lang="en-US" dirty="0"/>
              <a:t> </a:t>
            </a:r>
            <a:r>
              <a:rPr lang="en-US" b="1" dirty="0"/>
              <a:t>quality of care</a:t>
            </a:r>
            <a:r>
              <a:rPr lang="en-US" dirty="0"/>
              <a:t>, </a:t>
            </a:r>
            <a:r>
              <a:rPr lang="en-US" b="1" dirty="0"/>
              <a:t>inform the delivery of appropriate health services</a:t>
            </a:r>
            <a:r>
              <a:rPr lang="en-US" dirty="0"/>
              <a:t>, and begin to </a:t>
            </a:r>
            <a:r>
              <a:rPr lang="en-US" b="1" dirty="0"/>
              <a:t>address health disparities</a:t>
            </a:r>
            <a:endParaRPr lang="en-US" dirty="0"/>
          </a:p>
          <a:p>
            <a:endParaRPr lang="en-US" dirty="0"/>
          </a:p>
        </p:txBody>
      </p:sp>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46839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SO/GI Information</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20</a:t>
            </a:fld>
            <a:endParaRPr lang="en-US">
              <a:solidFill>
                <a:srgbClr val="717073">
                  <a:tint val="75000"/>
                </a:srgbClr>
              </a:solidFill>
              <a:latin typeface="Verdana"/>
            </a:endParaRPr>
          </a:p>
        </p:txBody>
      </p:sp>
      <p:pic>
        <p:nvPicPr>
          <p:cNvPr id="9" name="Content Placeholder 8"/>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4782417" y="1371600"/>
            <a:ext cx="3415145" cy="4419599"/>
          </a:xfrm>
        </p:spPr>
      </p:pic>
      <p:sp>
        <p:nvSpPr>
          <p:cNvPr id="10" name="Rectangle 9"/>
          <p:cNvSpPr/>
          <p:nvPr/>
        </p:nvSpPr>
        <p:spPr>
          <a:xfrm>
            <a:off x="2295525" y="5791200"/>
            <a:ext cx="4552950" cy="400110"/>
          </a:xfrm>
          <a:prstGeom prst="rect">
            <a:avLst/>
          </a:prstGeom>
          <a:noFill/>
        </p:spPr>
        <p:txBody>
          <a:bodyPr wrap="square">
            <a:spAutoFit/>
          </a:bodyPr>
          <a:lstStyle/>
          <a:p>
            <a:pPr algn="ctr"/>
            <a:r>
              <a:rPr lang="en-US" sz="2000" dirty="0">
                <a:latin typeface="+mn-lt"/>
              </a:rPr>
              <a:t>www.lgbthealtheducation.org/topic/sogi/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371600"/>
            <a:ext cx="3474027" cy="4495800"/>
          </a:xfrm>
          <a:prstGeom prst="rect">
            <a:avLst/>
          </a:prstGeom>
        </p:spPr>
      </p:pic>
    </p:spTree>
    <p:extLst>
      <p:ext uri="{BB962C8B-B14F-4D97-AF65-F5344CB8AC3E}">
        <p14:creationId xmlns:p14="http://schemas.microsoft.com/office/powerpoint/2010/main" val="63860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Preparation for Collecting Data in Clinical Settings </a:t>
            </a:r>
          </a:p>
        </p:txBody>
      </p:sp>
      <p:sp>
        <p:nvSpPr>
          <p:cNvPr id="5" name="Slide Number Placeholder 4"/>
          <p:cNvSpPr>
            <a:spLocks noGrp="1"/>
          </p:cNvSpPr>
          <p:nvPr>
            <p:ph type="sldNum" sz="quarter" idx="10"/>
          </p:nvPr>
        </p:nvSpPr>
        <p:spPr/>
        <p:txBody>
          <a:bodyPr/>
          <a:lstStyle/>
          <a:p>
            <a:fld id="{B9BE600C-E191-4938-A669-4E982F4F3928}" type="slidenum">
              <a:rPr lang="en-US" smtClean="0"/>
              <a:pPr/>
              <a:t>21</a:t>
            </a:fld>
            <a:endParaRPr lang="en-US" dirty="0"/>
          </a:p>
        </p:txBody>
      </p:sp>
      <p:sp>
        <p:nvSpPr>
          <p:cNvPr id="3" name="Content Placeholder 2"/>
          <p:cNvSpPr>
            <a:spLocks noGrp="1"/>
          </p:cNvSpPr>
          <p:nvPr>
            <p:ph sz="quarter" idx="11"/>
          </p:nvPr>
        </p:nvSpPr>
        <p:spPr>
          <a:xfrm>
            <a:off x="457200" y="1295400"/>
            <a:ext cx="8229600" cy="4800600"/>
          </a:xfrm>
        </p:spPr>
        <p:txBody>
          <a:bodyPr/>
          <a:lstStyle/>
          <a:p>
            <a:r>
              <a:rPr lang="en-US" b="1" dirty="0"/>
              <a:t>Clinicians</a:t>
            </a:r>
            <a:r>
              <a:rPr lang="en-US" dirty="0"/>
              <a:t>: Need to learn about LGBT health and the range of expression related to identity, behavior, and desire. Staff needs to understand concepts</a:t>
            </a:r>
          </a:p>
          <a:p>
            <a:r>
              <a:rPr lang="en-US" b="1" dirty="0">
                <a:solidFill>
                  <a:schemeClr val="tx1"/>
                </a:solidFill>
              </a:rPr>
              <a:t>Non-clinical staff</a:t>
            </a:r>
            <a:r>
              <a:rPr lang="en-US" dirty="0">
                <a:solidFill>
                  <a:schemeClr val="tx1"/>
                </a:solidFill>
              </a:rPr>
              <a:t>: Front desk and patient registration staff must also receive training on LGBT health, communicating with LGBT patients, and achieving quality care with diverse patient populations</a:t>
            </a:r>
          </a:p>
          <a:p>
            <a:r>
              <a:rPr lang="en-US" b="1" dirty="0"/>
              <a:t>Patients</a:t>
            </a:r>
            <a:r>
              <a:rPr lang="en-US" dirty="0"/>
              <a:t>: Need to learn about why it is important to communicate this information, and feel comfortable that it will be used appropriately</a:t>
            </a:r>
          </a:p>
        </p:txBody>
      </p:sp>
      <p:sp>
        <p:nvSpPr>
          <p:cNvPr id="4" name="Footer Placeholder 3"/>
          <p:cNvSpPr>
            <a:spLocks noGrp="1"/>
          </p:cNvSpPr>
          <p:nvPr>
            <p:ph type="ftr" sz="quarter" idx="12"/>
          </p:nvPr>
        </p:nvSpPr>
        <p:spPr/>
        <p:txBody>
          <a:bodyPr/>
          <a:lstStyle/>
          <a:p>
            <a:r>
              <a:rPr lang="en-US" dirty="0" err="1"/>
              <a:t>www.lgbthealtheducation.org</a:t>
            </a:r>
            <a:endParaRPr lang="en-US" dirty="0"/>
          </a:p>
        </p:txBody>
      </p:sp>
    </p:spTree>
    <p:extLst>
      <p:ext uri="{BB962C8B-B14F-4D97-AF65-F5344CB8AC3E}">
        <p14:creationId xmlns:p14="http://schemas.microsoft.com/office/powerpoint/2010/main" val="3332476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Ask SO/GI questions</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22</a:t>
            </a:fld>
            <a:endParaRPr lang="en-US">
              <a:solidFill>
                <a:srgbClr val="717073">
                  <a:tint val="75000"/>
                </a:srgbClr>
              </a:solidFill>
              <a:latin typeface="Verdana"/>
            </a:endParaRPr>
          </a:p>
        </p:txBody>
      </p:sp>
      <p:sp>
        <p:nvSpPr>
          <p:cNvPr id="4" name="Content Placeholder 3"/>
          <p:cNvSpPr>
            <a:spLocks noGrp="1"/>
          </p:cNvSpPr>
          <p:nvPr>
            <p:ph sz="quarter" idx="11"/>
          </p:nvPr>
        </p:nvSpPr>
        <p:spPr/>
        <p:txBody>
          <a:bodyPr/>
          <a:lstStyle/>
          <a:p>
            <a:r>
              <a:rPr lang="en-US" dirty="0"/>
              <a:t>There are various ways SO/GI information can be incorporated into the EHR and there is no single system to achieve this</a:t>
            </a:r>
          </a:p>
          <a:p>
            <a:pPr lvl="1"/>
            <a:r>
              <a:rPr lang="en-US" dirty="0"/>
              <a:t>SO/GI questions can be asked on registration forms in the demographics section</a:t>
            </a:r>
          </a:p>
          <a:p>
            <a:pPr lvl="1"/>
            <a:r>
              <a:rPr lang="en-US" dirty="0"/>
              <a:t>Providers ask SO/GI questions during patient visit</a:t>
            </a:r>
          </a:p>
          <a:p>
            <a:pPr lvl="1"/>
            <a:r>
              <a:rPr lang="en-US" dirty="0"/>
              <a:t>Answers can be entered into an EHR directly by a patient or member of the clinical staff, or transcribed at registration</a:t>
            </a:r>
          </a:p>
        </p:txBody>
      </p:sp>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36862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SO/GI Information Prior to Arrival</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23</a:t>
            </a:fld>
            <a:endParaRPr lang="en-US">
              <a:solidFill>
                <a:srgbClr val="717073">
                  <a:tint val="75000"/>
                </a:srgbClr>
              </a:solidFill>
              <a:latin typeface="Verdana"/>
            </a:endParaRPr>
          </a:p>
        </p:txBody>
      </p:sp>
      <p:sp>
        <p:nvSpPr>
          <p:cNvPr id="5" name="Footer Placeholder 4"/>
          <p:cNvSpPr>
            <a:spLocks noGrp="1"/>
          </p:cNvSpPr>
          <p:nvPr>
            <p:ph type="ftr" sz="quarter" idx="12"/>
          </p:nvPr>
        </p:nvSpPr>
        <p:spPr/>
        <p:txBody>
          <a:bodyPr/>
          <a:lstStyle/>
          <a:p>
            <a:r>
              <a:rPr lang="en-US"/>
              <a:t>www.lgbthealtheducation.org</a:t>
            </a:r>
          </a:p>
        </p:txBody>
      </p:sp>
      <p:pic>
        <p:nvPicPr>
          <p:cNvPr id="6"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5800" y="2209800"/>
            <a:ext cx="7714101" cy="2985357"/>
          </a:xfrm>
          <a:prstGeom prst="rect">
            <a:avLst/>
          </a:prstGeom>
        </p:spPr>
      </p:pic>
      <p:sp>
        <p:nvSpPr>
          <p:cNvPr id="15" name="TextBox 14"/>
          <p:cNvSpPr txBox="1"/>
          <p:nvPr/>
        </p:nvSpPr>
        <p:spPr>
          <a:xfrm>
            <a:off x="609600" y="5562600"/>
            <a:ext cx="5029200" cy="276999"/>
          </a:xfrm>
          <a:prstGeom prst="rect">
            <a:avLst/>
          </a:prstGeom>
          <a:noFill/>
        </p:spPr>
        <p:txBody>
          <a:bodyPr wrap="square" lIns="0" rIns="0" rtlCol="0">
            <a:spAutoFit/>
          </a:bodyPr>
          <a:lstStyle/>
          <a:p>
            <a:r>
              <a:rPr lang="en-US" sz="1200" b="1" dirty="0">
                <a:solidFill>
                  <a:schemeClr val="tx1"/>
                </a:solidFill>
                <a:latin typeface="+mn-lt"/>
              </a:rPr>
              <a:t>Concept</a:t>
            </a:r>
            <a:r>
              <a:rPr lang="en-US" sz="1200" dirty="0">
                <a:solidFill>
                  <a:schemeClr val="tx1"/>
                </a:solidFill>
                <a:latin typeface="+mn-lt"/>
              </a:rPr>
              <a:t>: Harvey </a:t>
            </a:r>
            <a:r>
              <a:rPr lang="en-US" sz="1200" dirty="0" err="1">
                <a:solidFill>
                  <a:schemeClr val="tx1"/>
                </a:solidFill>
                <a:latin typeface="+mn-lt"/>
              </a:rPr>
              <a:t>Makadon</a:t>
            </a:r>
            <a:r>
              <a:rPr lang="en-US" sz="1200" dirty="0">
                <a:solidFill>
                  <a:schemeClr val="tx1"/>
                </a:solidFill>
                <a:latin typeface="+mn-lt"/>
              </a:rPr>
              <a:t>, M.D. </a:t>
            </a:r>
            <a:r>
              <a:rPr lang="en-US" sz="1200" b="1" dirty="0">
                <a:solidFill>
                  <a:schemeClr val="tx1"/>
                </a:solidFill>
                <a:latin typeface="+mn-lt"/>
              </a:rPr>
              <a:t>Created by</a:t>
            </a:r>
            <a:r>
              <a:rPr lang="en-US" sz="1200" dirty="0">
                <a:solidFill>
                  <a:schemeClr val="tx1"/>
                </a:solidFill>
                <a:latin typeface="+mn-lt"/>
              </a:rPr>
              <a:t>: </a:t>
            </a:r>
            <a:r>
              <a:rPr lang="en-US" sz="1200" dirty="0" err="1">
                <a:solidFill>
                  <a:schemeClr val="tx1"/>
                </a:solidFill>
                <a:latin typeface="+mn-lt"/>
              </a:rPr>
              <a:t>Komal</a:t>
            </a:r>
            <a:r>
              <a:rPr lang="en-US" sz="1200" dirty="0">
                <a:solidFill>
                  <a:schemeClr val="tx1"/>
                </a:solidFill>
                <a:latin typeface="+mn-lt"/>
              </a:rPr>
              <a:t> Basra</a:t>
            </a:r>
          </a:p>
        </p:txBody>
      </p:sp>
      <p:sp>
        <p:nvSpPr>
          <p:cNvPr id="8" name="5-Point Star 7"/>
          <p:cNvSpPr/>
          <p:nvPr/>
        </p:nvSpPr>
        <p:spPr>
          <a:xfrm>
            <a:off x="838200" y="1981200"/>
            <a:ext cx="914400" cy="76200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Tree>
    <p:extLst>
      <p:ext uri="{BB962C8B-B14F-4D97-AF65-F5344CB8AC3E}">
        <p14:creationId xmlns:p14="http://schemas.microsoft.com/office/powerpoint/2010/main" val="3476895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Asking SO/GI information on patient registration (intake) forms</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24</a:t>
            </a:fld>
            <a:endParaRPr lang="en-US">
              <a:solidFill>
                <a:srgbClr val="717073">
                  <a:tint val="75000"/>
                </a:srgbClr>
              </a:solidFill>
              <a:latin typeface="Verdana"/>
            </a:endParaRPr>
          </a:p>
        </p:txBody>
      </p:sp>
      <p:sp>
        <p:nvSpPr>
          <p:cNvPr id="4" name="Footer Placeholder 3"/>
          <p:cNvSpPr>
            <a:spLocks noGrp="1"/>
          </p:cNvSpPr>
          <p:nvPr>
            <p:ph type="ftr" sz="quarter" idx="11"/>
          </p:nvPr>
        </p:nvSpPr>
        <p:spPr/>
        <p:txBody>
          <a:bodyPr/>
          <a:lstStyle/>
          <a:p>
            <a:r>
              <a:rPr lang="en-US"/>
              <a:t>www.lgbthealtheducation.org</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9676"/>
            <a:ext cx="8107899" cy="3137757"/>
          </a:xfrm>
          <a:prstGeom prst="rect">
            <a:avLst/>
          </a:prstGeom>
        </p:spPr>
      </p:pic>
      <p:sp>
        <p:nvSpPr>
          <p:cNvPr id="10" name="TextBox 9"/>
          <p:cNvSpPr txBox="1"/>
          <p:nvPr/>
        </p:nvSpPr>
        <p:spPr>
          <a:xfrm>
            <a:off x="685800" y="5260076"/>
            <a:ext cx="5029200" cy="276999"/>
          </a:xfrm>
          <a:prstGeom prst="rect">
            <a:avLst/>
          </a:prstGeom>
          <a:noFill/>
        </p:spPr>
        <p:txBody>
          <a:bodyPr wrap="square" lIns="0" rIns="0" rtlCol="0">
            <a:spAutoFit/>
          </a:bodyPr>
          <a:lstStyle/>
          <a:p>
            <a:r>
              <a:rPr lang="en-US" sz="1200" b="1" dirty="0">
                <a:solidFill>
                  <a:schemeClr val="tx1"/>
                </a:solidFill>
                <a:latin typeface="+mn-lt"/>
              </a:rPr>
              <a:t>Concept</a:t>
            </a:r>
            <a:r>
              <a:rPr lang="en-US" sz="1200" dirty="0">
                <a:solidFill>
                  <a:schemeClr val="tx1"/>
                </a:solidFill>
                <a:latin typeface="+mn-lt"/>
              </a:rPr>
              <a:t>: Harvey </a:t>
            </a:r>
            <a:r>
              <a:rPr lang="en-US" sz="1200" dirty="0" err="1">
                <a:solidFill>
                  <a:schemeClr val="tx1"/>
                </a:solidFill>
                <a:latin typeface="+mn-lt"/>
              </a:rPr>
              <a:t>Makadon</a:t>
            </a:r>
            <a:r>
              <a:rPr lang="en-US" sz="1200" dirty="0">
                <a:solidFill>
                  <a:schemeClr val="tx1"/>
                </a:solidFill>
                <a:latin typeface="+mn-lt"/>
              </a:rPr>
              <a:t>, M.D. </a:t>
            </a:r>
            <a:r>
              <a:rPr lang="en-US" sz="1200" b="1" dirty="0">
                <a:solidFill>
                  <a:schemeClr val="tx1"/>
                </a:solidFill>
                <a:latin typeface="+mn-lt"/>
              </a:rPr>
              <a:t>Created by</a:t>
            </a:r>
            <a:r>
              <a:rPr lang="en-US" sz="1200" dirty="0">
                <a:solidFill>
                  <a:schemeClr val="tx1"/>
                </a:solidFill>
                <a:latin typeface="+mn-lt"/>
              </a:rPr>
              <a:t>: </a:t>
            </a:r>
            <a:r>
              <a:rPr lang="en-US" sz="1200" dirty="0" err="1">
                <a:solidFill>
                  <a:schemeClr val="tx1"/>
                </a:solidFill>
                <a:latin typeface="+mn-lt"/>
              </a:rPr>
              <a:t>Komal</a:t>
            </a:r>
            <a:r>
              <a:rPr lang="en-US" sz="1200" dirty="0">
                <a:solidFill>
                  <a:schemeClr val="tx1"/>
                </a:solidFill>
                <a:latin typeface="+mn-lt"/>
              </a:rPr>
              <a:t> Basra</a:t>
            </a:r>
          </a:p>
        </p:txBody>
      </p:sp>
      <p:sp>
        <p:nvSpPr>
          <p:cNvPr id="12" name="Content Placeholder 3"/>
          <p:cNvSpPr txBox="1">
            <a:spLocks/>
          </p:cNvSpPr>
          <p:nvPr/>
        </p:nvSpPr>
        <p:spPr>
          <a:xfrm>
            <a:off x="457200" y="5534799"/>
            <a:ext cx="8229600" cy="1094601"/>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a:lstStyle>
          <a:p>
            <a:pPr algn="l"/>
            <a:endParaRPr lang="en-US" dirty="0"/>
          </a:p>
        </p:txBody>
      </p:sp>
      <p:sp>
        <p:nvSpPr>
          <p:cNvPr id="11" name="5-Point Star 10"/>
          <p:cNvSpPr/>
          <p:nvPr/>
        </p:nvSpPr>
        <p:spPr>
          <a:xfrm>
            <a:off x="3185375" y="1810555"/>
            <a:ext cx="914400" cy="76200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Tree>
    <p:extLst>
      <p:ext uri="{BB962C8B-B14F-4D97-AF65-F5344CB8AC3E}">
        <p14:creationId xmlns:p14="http://schemas.microsoft.com/office/powerpoint/2010/main" val="2305079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SO/GI Data During Onsite Registration</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25</a:t>
            </a:fld>
            <a:endParaRPr lang="en-US">
              <a:solidFill>
                <a:srgbClr val="717073">
                  <a:tint val="75000"/>
                </a:srgbClr>
              </a:solidFill>
              <a:latin typeface="Verdana"/>
            </a:endParaRPr>
          </a:p>
        </p:txBody>
      </p:sp>
      <p:sp>
        <p:nvSpPr>
          <p:cNvPr id="4" name="Content Placeholder 3"/>
          <p:cNvSpPr>
            <a:spLocks noGrp="1"/>
          </p:cNvSpPr>
          <p:nvPr>
            <p:ph sz="quarter" idx="11"/>
          </p:nvPr>
        </p:nvSpPr>
        <p:spPr/>
        <p:txBody>
          <a:bodyPr>
            <a:normAutofit lnSpcReduction="10000"/>
          </a:bodyPr>
          <a:lstStyle/>
          <a:p>
            <a:r>
              <a:rPr lang="en-US" dirty="0"/>
              <a:t>Patients should be asked standardized SO/GI questions as part of the demographic section on registration</a:t>
            </a:r>
          </a:p>
          <a:p>
            <a:r>
              <a:rPr lang="en-US" dirty="0"/>
              <a:t>Questions can be included alongside other demographic questions (i.e. race, ethnicity, language)</a:t>
            </a:r>
          </a:p>
          <a:p>
            <a:r>
              <a:rPr lang="en-US" dirty="0"/>
              <a:t>Patients should be informed that information will help health care providers to deliver appropriate prevention, screening, and treatment services</a:t>
            </a:r>
          </a:p>
          <a:p>
            <a:pPr lvl="1"/>
            <a:r>
              <a:rPr lang="en-US" dirty="0"/>
              <a:t>SOGI information should be updated as needed on an ongoing basis for both new and returning patients</a:t>
            </a:r>
          </a:p>
          <a:p>
            <a:r>
              <a:rPr lang="en-US" dirty="0"/>
              <a:t>Patients must be assured information will be kept confidential</a:t>
            </a:r>
          </a:p>
        </p:txBody>
      </p:sp>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361837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802" y="1905000"/>
            <a:ext cx="847039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en-US" dirty="0"/>
              <a:t>Collecting Demographic Data on Sexual Orientation (Example)</a:t>
            </a:r>
          </a:p>
        </p:txBody>
      </p:sp>
      <p:sp>
        <p:nvSpPr>
          <p:cNvPr id="3" name="Rectangle 2"/>
          <p:cNvSpPr/>
          <p:nvPr/>
        </p:nvSpPr>
        <p:spPr>
          <a:xfrm>
            <a:off x="2438400" y="3810000"/>
            <a:ext cx="2133600" cy="1905000"/>
          </a:xfrm>
          <a:prstGeom prst="rect">
            <a:avLst/>
          </a:prstGeom>
          <a:noFill/>
          <a:ln w="762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a:t>www.lgbthealtheducation.org</a:t>
            </a:r>
          </a:p>
        </p:txBody>
      </p:sp>
      <p:sp>
        <p:nvSpPr>
          <p:cNvPr id="6" name="Slide Number Placeholder 5"/>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26</a:t>
            </a:fld>
            <a:endParaRPr lang="en-US">
              <a:solidFill>
                <a:srgbClr val="717073">
                  <a:tint val="75000"/>
                </a:srgbClr>
              </a:solidFill>
              <a:latin typeface="Verdana"/>
            </a:endParaRPr>
          </a:p>
        </p:txBody>
      </p:sp>
    </p:spTree>
    <p:extLst>
      <p:ext uri="{BB962C8B-B14F-4D97-AF65-F5344CB8AC3E}">
        <p14:creationId xmlns:p14="http://schemas.microsoft.com/office/powerpoint/2010/main" val="250618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Data on Gender Identity</a:t>
            </a:r>
          </a:p>
        </p:txBody>
      </p:sp>
      <p:sp>
        <p:nvSpPr>
          <p:cNvPr id="3" name="Content Placeholder 2"/>
          <p:cNvSpPr>
            <a:spLocks noGrp="1"/>
          </p:cNvSpPr>
          <p:nvPr>
            <p:ph sz="half" idx="4294967295"/>
          </p:nvPr>
        </p:nvSpPr>
        <p:spPr>
          <a:xfrm>
            <a:off x="228600" y="1600200"/>
            <a:ext cx="4572000" cy="4425288"/>
          </a:xfrm>
          <a:ln>
            <a:solidFill>
              <a:schemeClr val="tx1"/>
            </a:solidFill>
          </a:ln>
        </p:spPr>
        <p:txBody>
          <a:bodyPr anchor="ctr">
            <a:noAutofit/>
          </a:bodyPr>
          <a:lstStyle/>
          <a:p>
            <a:pPr indent="-168275"/>
            <a:r>
              <a:rPr lang="en-US" sz="1800" dirty="0"/>
              <a:t>What is your current gender identity? </a:t>
            </a:r>
          </a:p>
          <a:p>
            <a:pPr marL="692150" lvl="1" indent="-234950">
              <a:buClrTx/>
              <a:buFont typeface="Verdana" pitchFamily="34" charset="0"/>
              <a:buChar char="□"/>
            </a:pPr>
            <a:r>
              <a:rPr lang="en-US" sz="1600" dirty="0"/>
              <a:t>Male</a:t>
            </a:r>
          </a:p>
          <a:p>
            <a:pPr marL="692150" lvl="1" indent="-234950">
              <a:buClrTx/>
              <a:buFont typeface="Verdana" pitchFamily="34" charset="0"/>
              <a:buChar char="□"/>
            </a:pPr>
            <a:r>
              <a:rPr lang="en-US" sz="1600" dirty="0"/>
              <a:t>Female</a:t>
            </a:r>
          </a:p>
          <a:p>
            <a:pPr marL="692150" lvl="1" indent="-234950">
              <a:buClrTx/>
              <a:buFont typeface="Verdana" pitchFamily="34" charset="0"/>
              <a:buChar char="□"/>
            </a:pPr>
            <a:r>
              <a:rPr lang="en-US" sz="1600" dirty="0"/>
              <a:t>Transgender Male/Trans Man/FTM</a:t>
            </a:r>
          </a:p>
          <a:p>
            <a:pPr marL="692150" lvl="1" indent="-234950">
              <a:buClrTx/>
              <a:buFont typeface="Verdana" pitchFamily="34" charset="0"/>
              <a:buChar char="□"/>
            </a:pPr>
            <a:r>
              <a:rPr lang="en-US" sz="1600" dirty="0"/>
              <a:t>Transgender Female/Trans Woman/MTF</a:t>
            </a:r>
          </a:p>
          <a:p>
            <a:pPr marL="692150" lvl="1" indent="-234950">
              <a:buClrTx/>
              <a:buFont typeface="Verdana" pitchFamily="34" charset="0"/>
              <a:buChar char="□"/>
            </a:pPr>
            <a:r>
              <a:rPr lang="en-US" sz="1600" dirty="0"/>
              <a:t>Gender Queer</a:t>
            </a:r>
          </a:p>
          <a:p>
            <a:pPr marL="692150" lvl="1" indent="-234950">
              <a:buClrTx/>
              <a:buFont typeface="Verdana" pitchFamily="34" charset="0"/>
              <a:buChar char="□"/>
            </a:pPr>
            <a:r>
              <a:rPr lang="en-US" sz="1600" dirty="0"/>
              <a:t>Additional Category (please specify) _________</a:t>
            </a:r>
          </a:p>
          <a:p>
            <a:pPr indent="-168275"/>
            <a:r>
              <a:rPr lang="en-US" sz="1800" dirty="0"/>
              <a:t>What sex were you assigned at birth</a:t>
            </a:r>
            <a:r>
              <a:rPr lang="en-US" sz="1800"/>
              <a:t>? </a:t>
            </a:r>
            <a:endParaRPr lang="en-US" sz="1800" dirty="0"/>
          </a:p>
          <a:p>
            <a:pPr marL="692150" lvl="1" indent="-234950">
              <a:buClrTx/>
              <a:buFont typeface="Verdana" pitchFamily="34" charset="0"/>
              <a:buChar char="□"/>
            </a:pPr>
            <a:r>
              <a:rPr lang="en-US" sz="1600" dirty="0"/>
              <a:t>Male</a:t>
            </a:r>
          </a:p>
          <a:p>
            <a:pPr marL="692150" lvl="1" indent="-234950">
              <a:buClrTx/>
              <a:buFont typeface="Verdana" pitchFamily="34" charset="0"/>
              <a:buChar char="□"/>
            </a:pPr>
            <a:r>
              <a:rPr lang="en-US" sz="1600" dirty="0"/>
              <a:t>Female</a:t>
            </a:r>
          </a:p>
          <a:p>
            <a:pPr marL="692150" lvl="1" indent="-234950">
              <a:buClrTx/>
              <a:buFont typeface="Verdana" pitchFamily="34" charset="0"/>
              <a:buChar char="□"/>
            </a:pPr>
            <a:r>
              <a:rPr lang="en-US" sz="1600" dirty="0"/>
              <a:t>Decline to Answer</a:t>
            </a:r>
          </a:p>
        </p:txBody>
      </p:sp>
      <p:sp>
        <p:nvSpPr>
          <p:cNvPr id="6" name="Content Placeholder 5"/>
          <p:cNvSpPr>
            <a:spLocks noGrp="1"/>
          </p:cNvSpPr>
          <p:nvPr>
            <p:ph sz="half" idx="4294967295"/>
          </p:nvPr>
        </p:nvSpPr>
        <p:spPr>
          <a:xfrm>
            <a:off x="4800600" y="1600200"/>
            <a:ext cx="3939829" cy="1248864"/>
          </a:xfrm>
          <a:ln>
            <a:solidFill>
              <a:schemeClr val="tx1"/>
            </a:solidFill>
          </a:ln>
        </p:spPr>
        <p:txBody>
          <a:bodyPr anchor="ctr">
            <a:noAutofit/>
          </a:bodyPr>
          <a:lstStyle/>
          <a:p>
            <a:pPr marL="403225" indent="-284163"/>
            <a:r>
              <a:rPr lang="en-US" sz="1600" dirty="0"/>
              <a:t>What name do you use?</a:t>
            </a:r>
          </a:p>
          <a:p>
            <a:pPr marL="403225" indent="-284163"/>
            <a:r>
              <a:rPr lang="en-US" sz="1600" dirty="0"/>
              <a:t> What are your pronouns (e.g. he/him, she/her, they/them)?</a:t>
            </a:r>
          </a:p>
          <a:p>
            <a:pPr marL="403225" indent="0">
              <a:buNone/>
            </a:pPr>
            <a:endParaRPr lang="en-US" sz="1600" i="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800600" y="2849064"/>
            <a:ext cx="3943350" cy="3170736"/>
          </a:xfrm>
          <a:prstGeom prst="rect">
            <a:avLst/>
          </a:prstGeom>
          <a:ln w="9525" cap="sq">
            <a:solidFill>
              <a:srgbClr val="000000"/>
            </a:solidFill>
            <a:prstDash val="solid"/>
            <a:miter lim="800000"/>
          </a:ln>
          <a:effectLst/>
        </p:spPr>
      </p:pic>
    </p:spTree>
    <p:extLst>
      <p:ext uri="{BB962C8B-B14F-4D97-AF65-F5344CB8AC3E}">
        <p14:creationId xmlns:p14="http://schemas.microsoft.com/office/powerpoint/2010/main" val="53575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 Name Used and Pronouns</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28</a:t>
            </a:fld>
            <a:endParaRPr lang="en-US" dirty="0">
              <a:solidFill>
                <a:srgbClr val="717073">
                  <a:tint val="75000"/>
                </a:srgbClr>
              </a:solidFill>
              <a:latin typeface="Verdana"/>
            </a:endParaRPr>
          </a:p>
        </p:txBody>
      </p:sp>
      <p:sp>
        <p:nvSpPr>
          <p:cNvPr id="4" name="Content Placeholder 3"/>
          <p:cNvSpPr>
            <a:spLocks noGrp="1"/>
          </p:cNvSpPr>
          <p:nvPr>
            <p:ph sz="quarter" idx="11"/>
          </p:nvPr>
        </p:nvSpPr>
        <p:spPr>
          <a:xfrm>
            <a:off x="457200" y="2033155"/>
            <a:ext cx="8229600" cy="3377045"/>
          </a:xfrm>
        </p:spPr>
        <p:txBody>
          <a:bodyPr/>
          <a:lstStyle/>
          <a:p>
            <a:r>
              <a:rPr lang="en-US" sz="2400" dirty="0"/>
              <a:t>It is important to ask patients to include the name they use and their pronouns on registration forms</a:t>
            </a:r>
          </a:p>
          <a:p>
            <a:r>
              <a:rPr lang="en-US" sz="2400" dirty="0"/>
              <a:t>Many transgender patients may have identification documents and insurance forms that do not reflect the name they use and gender identity</a:t>
            </a:r>
          </a:p>
          <a:p>
            <a:r>
              <a:rPr lang="en-US" sz="2400" dirty="0"/>
              <a:t>Some patients may have a non-binary gender identity and use pronouns such as “they” or “</a:t>
            </a:r>
            <a:r>
              <a:rPr lang="en-US" sz="2400" dirty="0" err="1"/>
              <a:t>ze</a:t>
            </a:r>
            <a:r>
              <a:rPr lang="en-US" sz="2400" dirty="0"/>
              <a:t>”, which may be unfamiliar to some providers</a:t>
            </a:r>
          </a:p>
          <a:p>
            <a:endParaRPr lang="en-US" dirty="0"/>
          </a:p>
        </p:txBody>
      </p:sp>
      <p:sp>
        <p:nvSpPr>
          <p:cNvPr id="5" name="Footer Placeholder 4"/>
          <p:cNvSpPr>
            <a:spLocks noGrp="1"/>
          </p:cNvSpPr>
          <p:nvPr>
            <p:ph type="ftr" sz="quarter" idx="12"/>
          </p:nvPr>
        </p:nvSpPr>
        <p:spPr/>
        <p:txBody>
          <a:bodyPr/>
          <a:lstStyle/>
          <a:p>
            <a:r>
              <a:rPr lang="en-US" dirty="0"/>
              <a:t>www.lgbthealtheducation.org</a:t>
            </a:r>
          </a:p>
        </p:txBody>
      </p:sp>
      <p:sp>
        <p:nvSpPr>
          <p:cNvPr id="6" name="Content Placeholder 5"/>
          <p:cNvSpPr txBox="1">
            <a:spLocks/>
          </p:cNvSpPr>
          <p:nvPr/>
        </p:nvSpPr>
        <p:spPr bwMode="auto">
          <a:xfrm>
            <a:off x="2602085" y="1089091"/>
            <a:ext cx="3939829" cy="944064"/>
          </a:xfrm>
          <a:prstGeom prst="rect">
            <a:avLst/>
          </a:prstGeom>
          <a:noFill/>
          <a:ln w="9525">
            <a:solidFill>
              <a:schemeClr val="tx1"/>
            </a:solidFill>
            <a:miter lim="800000"/>
            <a:headEnd/>
            <a:tailEnd/>
          </a:ln>
        </p:spPr>
        <p:txBody>
          <a:bodyPr vert="horz" wrap="square" lIns="0" tIns="137160" rIns="0" bIns="45720" numCol="1" anchor="ctr" anchorCtr="0" compatLnSpc="1">
            <a:prstTxWarp prst="textNoShape">
              <a:avLst/>
            </a:prstTxWarp>
            <a:noAutofit/>
          </a:bodyPr>
          <a:lstStyle>
            <a:lvl1pPr marL="290513" indent="-290513" algn="l" defTabSz="457200" rtl="0" eaLnBrk="1" fontAlgn="base" hangingPunct="1">
              <a:spcBef>
                <a:spcPct val="20000"/>
              </a:spcBef>
              <a:spcAft>
                <a:spcPct val="0"/>
              </a:spcAft>
              <a:buClr>
                <a:schemeClr val="accent2"/>
              </a:buClr>
              <a:buSzPct val="90000"/>
              <a:buFont typeface="Wingdings" panose="05000000000000000000" pitchFamily="2" charset="2"/>
              <a:buChar char="§"/>
              <a:defRPr sz="2800" kern="1200">
                <a:solidFill>
                  <a:schemeClr val="tx2"/>
                </a:solidFill>
                <a:latin typeface="+mn-lt"/>
                <a:ea typeface="Verdana" panose="020B0604030504040204" pitchFamily="34" charset="0"/>
                <a:cs typeface="Verdana" panose="020B0604030504040204" pitchFamily="34" charset="0"/>
              </a:defRPr>
            </a:lvl1pPr>
            <a:lvl2pPr marL="739775" indent="-273050" algn="l" defTabSz="457200" rtl="0" eaLnBrk="1" fontAlgn="base" hangingPunct="1">
              <a:spcBef>
                <a:spcPct val="20000"/>
              </a:spcBef>
              <a:spcAft>
                <a:spcPct val="0"/>
              </a:spcAft>
              <a:buClr>
                <a:schemeClr val="accent1"/>
              </a:buClr>
              <a:buFont typeface="Wingdings" charset="2"/>
              <a:buChar char="§"/>
              <a:defRPr sz="2400" kern="1200">
                <a:solidFill>
                  <a:schemeClr val="tx2"/>
                </a:solidFill>
                <a:latin typeface="+mn-lt"/>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Clr>
                <a:schemeClr val="tx1"/>
              </a:buClr>
              <a:buSzPct val="100000"/>
              <a:buFont typeface="Wingdings" charset="2"/>
              <a:buChar char="§"/>
              <a:defRPr sz="2000" kern="1200">
                <a:solidFill>
                  <a:schemeClr val="tx2"/>
                </a:solidFill>
                <a:latin typeface="+mn-lt"/>
                <a:ea typeface="Verdana" panose="020B0604030504040204" pitchFamily="34" charset="0"/>
                <a:cs typeface="Verdana" panose="020B0604030504040204" pitchFamily="34" charset="0"/>
              </a:defRPr>
            </a:lvl3pPr>
            <a:lvl4pPr marL="1600200" indent="-228600" algn="l" defTabSz="457200" rtl="0" eaLnBrk="1" fontAlgn="base" hangingPunct="1">
              <a:spcBef>
                <a:spcPct val="20000"/>
              </a:spcBef>
              <a:spcAft>
                <a:spcPct val="0"/>
              </a:spcAft>
              <a:buClr>
                <a:srgbClr val="AAA9AB"/>
              </a:buClr>
              <a:buFont typeface="Wingdings" charset="2"/>
              <a:buChar char="§"/>
              <a:defRPr sz="1800" kern="1200">
                <a:solidFill>
                  <a:schemeClr val="tx2"/>
                </a:solidFill>
                <a:latin typeface="+mn-lt"/>
                <a:ea typeface="Verdana" panose="020B0604030504040204" pitchFamily="34" charset="0"/>
                <a:cs typeface="Verdana" panose="020B0604030504040204" pitchFamily="34" charset="0"/>
              </a:defRPr>
            </a:lvl4pPr>
            <a:lvl5pPr marL="2057400" indent="-228600" algn="l" defTabSz="457200" rtl="0" eaLnBrk="1" fontAlgn="base" hangingPunct="1">
              <a:spcBef>
                <a:spcPct val="20000"/>
              </a:spcBef>
              <a:spcAft>
                <a:spcPct val="0"/>
              </a:spcAft>
              <a:buClr>
                <a:srgbClr val="C6C6C7"/>
              </a:buClr>
              <a:buFont typeface="Wingdings" charset="2"/>
              <a:buChar char="§"/>
              <a:defRPr sz="1800" kern="1200">
                <a:solidFill>
                  <a:schemeClr val="tx2"/>
                </a:solidFill>
                <a:latin typeface="+mn-lt"/>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3225" indent="-284163"/>
            <a:r>
              <a:rPr lang="en-US" sz="1600"/>
              <a:t>What name </a:t>
            </a:r>
            <a:r>
              <a:rPr lang="en-US" sz="1600" dirty="0"/>
              <a:t>do you use?</a:t>
            </a:r>
          </a:p>
          <a:p>
            <a:pPr marL="403225" indent="-284163"/>
            <a:r>
              <a:rPr lang="en-US" sz="1600" dirty="0"/>
              <a:t>What are your pronouns (e.g. he/him, she/her, they/them)?</a:t>
            </a:r>
          </a:p>
        </p:txBody>
      </p:sp>
      <p:pic>
        <p:nvPicPr>
          <p:cNvPr id="7" name="Picture 6"/>
          <p:cNvPicPr>
            <a:picLocks noChangeAspect="1"/>
          </p:cNvPicPr>
          <p:nvPr/>
        </p:nvPicPr>
        <p:blipFill>
          <a:blip r:embed="rId2"/>
          <a:stretch>
            <a:fillRect/>
          </a:stretch>
        </p:blipFill>
        <p:spPr>
          <a:xfrm>
            <a:off x="7216348" y="5029200"/>
            <a:ext cx="1927652" cy="1828800"/>
          </a:xfrm>
          <a:prstGeom prst="rect">
            <a:avLst/>
          </a:prstGeom>
        </p:spPr>
      </p:pic>
    </p:spTree>
    <p:extLst>
      <p:ext uri="{BB962C8B-B14F-4D97-AF65-F5344CB8AC3E}">
        <p14:creationId xmlns:p14="http://schemas.microsoft.com/office/powerpoint/2010/main" val="40440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Asking SO/GI Questions During the Clinical Encounter</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29</a:t>
            </a:fld>
            <a:endParaRPr lang="en-US">
              <a:solidFill>
                <a:srgbClr val="717073">
                  <a:tint val="75000"/>
                </a:srgbClr>
              </a:solidFill>
              <a:latin typeface="Verdana"/>
            </a:endParaRPr>
          </a:p>
        </p:txBody>
      </p:sp>
      <p:sp>
        <p:nvSpPr>
          <p:cNvPr id="5" name="Footer Placeholder 4"/>
          <p:cNvSpPr>
            <a:spLocks noGrp="1"/>
          </p:cNvSpPr>
          <p:nvPr>
            <p:ph type="ftr" sz="quarter" idx="12"/>
          </p:nvPr>
        </p:nvSpPr>
        <p:spPr/>
        <p:txBody>
          <a:bodyPr/>
          <a:lstStyle/>
          <a:p>
            <a:r>
              <a:rPr lang="en-US"/>
              <a:t>www.lgbthealtheducation.org</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9800"/>
            <a:ext cx="7714101" cy="2985357"/>
          </a:xfrm>
          <a:prstGeom prst="rect">
            <a:avLst/>
          </a:prstGeom>
        </p:spPr>
      </p:pic>
      <p:sp>
        <p:nvSpPr>
          <p:cNvPr id="9" name="TextBox 8"/>
          <p:cNvSpPr txBox="1"/>
          <p:nvPr/>
        </p:nvSpPr>
        <p:spPr>
          <a:xfrm>
            <a:off x="609600" y="5562600"/>
            <a:ext cx="5029200" cy="276999"/>
          </a:xfrm>
          <a:prstGeom prst="rect">
            <a:avLst/>
          </a:prstGeom>
          <a:noFill/>
        </p:spPr>
        <p:txBody>
          <a:bodyPr wrap="square" lIns="0" rIns="0" rtlCol="0">
            <a:spAutoFit/>
          </a:bodyPr>
          <a:lstStyle/>
          <a:p>
            <a:r>
              <a:rPr lang="en-US" sz="1200" b="1" dirty="0">
                <a:solidFill>
                  <a:schemeClr val="tx1"/>
                </a:solidFill>
                <a:latin typeface="+mn-lt"/>
              </a:rPr>
              <a:t>Concept</a:t>
            </a:r>
            <a:r>
              <a:rPr lang="en-US" sz="1200" dirty="0">
                <a:solidFill>
                  <a:schemeClr val="tx1"/>
                </a:solidFill>
                <a:latin typeface="+mn-lt"/>
              </a:rPr>
              <a:t>: Harvey </a:t>
            </a:r>
            <a:r>
              <a:rPr lang="en-US" sz="1200" dirty="0" err="1">
                <a:solidFill>
                  <a:schemeClr val="tx1"/>
                </a:solidFill>
                <a:latin typeface="+mn-lt"/>
              </a:rPr>
              <a:t>Makadon</a:t>
            </a:r>
            <a:r>
              <a:rPr lang="en-US" sz="1200" dirty="0">
                <a:solidFill>
                  <a:schemeClr val="tx1"/>
                </a:solidFill>
                <a:latin typeface="+mn-lt"/>
              </a:rPr>
              <a:t>, M.D. </a:t>
            </a:r>
            <a:r>
              <a:rPr lang="en-US" sz="1200" b="1" dirty="0">
                <a:solidFill>
                  <a:schemeClr val="tx1"/>
                </a:solidFill>
                <a:latin typeface="+mn-lt"/>
              </a:rPr>
              <a:t>Created by</a:t>
            </a:r>
            <a:r>
              <a:rPr lang="en-US" sz="1200" dirty="0">
                <a:solidFill>
                  <a:schemeClr val="tx1"/>
                </a:solidFill>
                <a:latin typeface="+mn-lt"/>
              </a:rPr>
              <a:t>: </a:t>
            </a:r>
            <a:r>
              <a:rPr lang="en-US" sz="1200" dirty="0" err="1">
                <a:solidFill>
                  <a:schemeClr val="tx1"/>
                </a:solidFill>
                <a:latin typeface="+mn-lt"/>
              </a:rPr>
              <a:t>Komal</a:t>
            </a:r>
            <a:r>
              <a:rPr lang="en-US" sz="1200" dirty="0">
                <a:solidFill>
                  <a:schemeClr val="tx1"/>
                </a:solidFill>
                <a:latin typeface="+mn-lt"/>
              </a:rPr>
              <a:t> Basra</a:t>
            </a:r>
          </a:p>
        </p:txBody>
      </p:sp>
      <p:sp>
        <p:nvSpPr>
          <p:cNvPr id="10" name="5-Point Star 9"/>
          <p:cNvSpPr/>
          <p:nvPr/>
        </p:nvSpPr>
        <p:spPr>
          <a:xfrm>
            <a:off x="5334000" y="1600200"/>
            <a:ext cx="914400" cy="76200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Tree>
    <p:extLst>
      <p:ext uri="{BB962C8B-B14F-4D97-AF65-F5344CB8AC3E}">
        <p14:creationId xmlns:p14="http://schemas.microsoft.com/office/powerpoint/2010/main" val="159758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3</a:t>
            </a:fld>
            <a:endParaRPr lang="en-US">
              <a:solidFill>
                <a:srgbClr val="717073">
                  <a:tint val="75000"/>
                </a:srgbClr>
              </a:solidFill>
              <a:latin typeface="Verdana"/>
            </a:endParaRPr>
          </a:p>
        </p:txBody>
      </p:sp>
      <p:sp>
        <p:nvSpPr>
          <p:cNvPr id="5" name="Footer Placeholder 4"/>
          <p:cNvSpPr>
            <a:spLocks noGrp="1"/>
          </p:cNvSpPr>
          <p:nvPr>
            <p:ph type="ftr" sz="quarter" idx="11"/>
          </p:nvPr>
        </p:nvSpPr>
        <p:spPr/>
        <p:txBody>
          <a:bodyPr/>
          <a:lstStyle/>
          <a:p>
            <a:r>
              <a:rPr lang="en-US"/>
              <a:t>www.lgbthealtheducation.org</a:t>
            </a:r>
          </a:p>
        </p:txBody>
      </p:sp>
      <p:pic>
        <p:nvPicPr>
          <p:cNvPr id="6" name="Picture 5"/>
          <p:cNvPicPr>
            <a:picLocks noChangeAspect="1"/>
          </p:cNvPicPr>
          <p:nvPr/>
        </p:nvPicPr>
        <p:blipFill>
          <a:blip r:embed="rId2"/>
          <a:stretch>
            <a:fillRect/>
          </a:stretch>
        </p:blipFill>
        <p:spPr>
          <a:xfrm>
            <a:off x="132459" y="152400"/>
            <a:ext cx="8879083" cy="5976938"/>
          </a:xfrm>
          <a:prstGeom prst="rect">
            <a:avLst/>
          </a:prstGeom>
        </p:spPr>
      </p:pic>
    </p:spTree>
    <p:extLst>
      <p:ext uri="{BB962C8B-B14F-4D97-AF65-F5344CB8AC3E}">
        <p14:creationId xmlns:p14="http://schemas.microsoft.com/office/powerpoint/2010/main" val="2234996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Directly Asking SO/GI Questions</a:t>
            </a:r>
          </a:p>
        </p:txBody>
      </p:sp>
      <p:sp>
        <p:nvSpPr>
          <p:cNvPr id="3" name="Slide Number Placeholder 2"/>
          <p:cNvSpPr>
            <a:spLocks noGrp="1"/>
          </p:cNvSpPr>
          <p:nvPr>
            <p:ph type="sldNum" sz="quarter" idx="10"/>
          </p:nvPr>
        </p:nvSpPr>
        <p:spPr/>
        <p:txBody>
          <a:bodyPr/>
          <a:lstStyle/>
          <a:p>
            <a:fld id="{B9BE600C-E191-4938-A669-4E982F4F3928}" type="slidenum">
              <a:rPr lang="en-US" smtClean="0"/>
              <a:pPr/>
              <a:t>30</a:t>
            </a:fld>
            <a:endParaRPr lang="en-US"/>
          </a:p>
        </p:txBody>
      </p:sp>
      <p:sp>
        <p:nvSpPr>
          <p:cNvPr id="4" name="Content Placeholder 3"/>
          <p:cNvSpPr>
            <a:spLocks noGrp="1"/>
          </p:cNvSpPr>
          <p:nvPr>
            <p:ph sz="quarter" idx="11"/>
          </p:nvPr>
        </p:nvSpPr>
        <p:spPr/>
        <p:txBody>
          <a:bodyPr/>
          <a:lstStyle/>
          <a:p>
            <a:r>
              <a:rPr lang="en-US" dirty="0"/>
              <a:t>If patients leave SO/GI questions unanswered on registration forms, health care providers should re-ask these questions during the clinical encounter</a:t>
            </a:r>
          </a:p>
          <a:p>
            <a:r>
              <a:rPr lang="en-US" dirty="0"/>
              <a:t>Sexual orientation, sexual behavior, gender identity, name and pronouns questions should be asked during the first clinical visit and on an ongoing basis as indicated</a:t>
            </a:r>
          </a:p>
        </p:txBody>
      </p:sp>
      <p:sp>
        <p:nvSpPr>
          <p:cNvPr id="5" name="Footer Placeholder 4"/>
          <p:cNvSpPr>
            <a:spLocks noGrp="1"/>
          </p:cNvSpPr>
          <p:nvPr>
            <p:ph type="ftr" sz="quarter" idx="12"/>
          </p:nvPr>
        </p:nvSpPr>
        <p:spPr/>
        <p:txBody>
          <a:bodyPr/>
          <a:lstStyle/>
          <a:p>
            <a:r>
              <a:rPr lang="en-US"/>
              <a:t>www.lgbthealtheducation.org</a:t>
            </a:r>
          </a:p>
        </p:txBody>
      </p:sp>
      <p:pic>
        <p:nvPicPr>
          <p:cNvPr id="6" name="Picture 4" descr="israel doctor_and_patien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195432"/>
            <a:ext cx="3463155" cy="22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594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LGBT Data During the Process of Care</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465" y="2150772"/>
            <a:ext cx="8257735" cy="3200400"/>
          </a:xfrm>
          <a:prstGeom prst="rect">
            <a:avLst/>
          </a:prstGeom>
          <a:ln w="22225">
            <a:noFill/>
          </a:ln>
        </p:spPr>
      </p:pic>
      <p:sp>
        <p:nvSpPr>
          <p:cNvPr id="3" name="TextBox 2"/>
          <p:cNvSpPr txBox="1"/>
          <p:nvPr/>
        </p:nvSpPr>
        <p:spPr>
          <a:xfrm>
            <a:off x="609600" y="5562600"/>
            <a:ext cx="5029200" cy="276999"/>
          </a:xfrm>
          <a:prstGeom prst="rect">
            <a:avLst/>
          </a:prstGeom>
          <a:noFill/>
        </p:spPr>
        <p:txBody>
          <a:bodyPr wrap="square" lIns="0" rIns="0" rtlCol="0">
            <a:spAutoFit/>
          </a:bodyPr>
          <a:lstStyle/>
          <a:p>
            <a:r>
              <a:rPr lang="en-US" sz="1200" b="1" dirty="0">
                <a:solidFill>
                  <a:schemeClr val="tx1"/>
                </a:solidFill>
                <a:latin typeface="+mn-lt"/>
              </a:rPr>
              <a:t>Concept</a:t>
            </a:r>
            <a:r>
              <a:rPr lang="en-US" sz="1200" dirty="0">
                <a:solidFill>
                  <a:schemeClr val="tx1"/>
                </a:solidFill>
                <a:latin typeface="+mn-lt"/>
              </a:rPr>
              <a:t>: Harvey </a:t>
            </a:r>
            <a:r>
              <a:rPr lang="en-US" sz="1200" dirty="0" err="1">
                <a:solidFill>
                  <a:schemeClr val="tx1"/>
                </a:solidFill>
                <a:latin typeface="+mn-lt"/>
              </a:rPr>
              <a:t>Makadon</a:t>
            </a:r>
            <a:r>
              <a:rPr lang="en-US" sz="1200" dirty="0">
                <a:solidFill>
                  <a:schemeClr val="tx1"/>
                </a:solidFill>
                <a:latin typeface="+mn-lt"/>
              </a:rPr>
              <a:t>, M.D. </a:t>
            </a:r>
            <a:r>
              <a:rPr lang="en-US" sz="1200" b="1" dirty="0">
                <a:solidFill>
                  <a:schemeClr val="tx1"/>
                </a:solidFill>
                <a:latin typeface="+mn-lt"/>
              </a:rPr>
              <a:t>Created by</a:t>
            </a:r>
            <a:r>
              <a:rPr lang="en-US" sz="1200" dirty="0">
                <a:solidFill>
                  <a:schemeClr val="tx1"/>
                </a:solidFill>
                <a:latin typeface="+mn-lt"/>
              </a:rPr>
              <a:t>: </a:t>
            </a:r>
            <a:r>
              <a:rPr lang="en-US" sz="1200" dirty="0" err="1">
                <a:solidFill>
                  <a:schemeClr val="tx1"/>
                </a:solidFill>
                <a:latin typeface="+mn-lt"/>
              </a:rPr>
              <a:t>Komal</a:t>
            </a:r>
            <a:r>
              <a:rPr lang="en-US" sz="1200" dirty="0">
                <a:solidFill>
                  <a:schemeClr val="tx1"/>
                </a:solidFill>
                <a:latin typeface="+mn-lt"/>
              </a:rPr>
              <a:t> Basra</a:t>
            </a:r>
          </a:p>
        </p:txBody>
      </p:sp>
      <p:sp>
        <p:nvSpPr>
          <p:cNvPr id="5" name="5-Point Star 4"/>
          <p:cNvSpPr/>
          <p:nvPr/>
        </p:nvSpPr>
        <p:spPr>
          <a:xfrm>
            <a:off x="609600" y="1828800"/>
            <a:ext cx="914400" cy="76200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9" name="5-Point Star 8"/>
          <p:cNvSpPr/>
          <p:nvPr/>
        </p:nvSpPr>
        <p:spPr>
          <a:xfrm>
            <a:off x="5486400" y="1388772"/>
            <a:ext cx="914400" cy="76200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10" name="5-Point Star 9"/>
          <p:cNvSpPr/>
          <p:nvPr/>
        </p:nvSpPr>
        <p:spPr>
          <a:xfrm>
            <a:off x="3200400" y="1828800"/>
            <a:ext cx="914400" cy="76200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6" name="Oval 5"/>
          <p:cNvSpPr/>
          <p:nvPr/>
        </p:nvSpPr>
        <p:spPr>
          <a:xfrm>
            <a:off x="3144982" y="1693572"/>
            <a:ext cx="1030705" cy="1083972"/>
          </a:xfrm>
          <a:prstGeom prst="ellipse">
            <a:avLst/>
          </a:prstGeom>
          <a:noFill/>
          <a:ln w="444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5734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707" y="1219200"/>
            <a:ext cx="8002587" cy="1470025"/>
          </a:xfrm>
        </p:spPr>
        <p:txBody>
          <a:bodyPr/>
          <a:lstStyle/>
          <a:p>
            <a:r>
              <a:rPr lang="en-US" dirty="0"/>
              <a:t>Beyond Data Collection:</a:t>
            </a:r>
            <a:br>
              <a:rPr lang="en-US" dirty="0"/>
            </a:br>
            <a:r>
              <a:rPr lang="en-US" dirty="0"/>
              <a:t>Systems that Facilitate Getting it Right: </a:t>
            </a:r>
            <a:br>
              <a:rPr lang="en-US" dirty="0"/>
            </a:br>
            <a:r>
              <a:rPr lang="en-US" dirty="0"/>
              <a:t>Decision Support and Coding</a:t>
            </a:r>
          </a:p>
        </p:txBody>
      </p:sp>
      <p:sp>
        <p:nvSpPr>
          <p:cNvPr id="7" name="Subtitle 6"/>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32</a:t>
            </a:fld>
            <a:endParaRPr lang="en-US">
              <a:solidFill>
                <a:srgbClr val="717073">
                  <a:tint val="75000"/>
                </a:srgbClr>
              </a:solidFill>
              <a:latin typeface="Verdana"/>
            </a:endParaRPr>
          </a:p>
        </p:txBody>
      </p:sp>
      <p:sp>
        <p:nvSpPr>
          <p:cNvPr id="5" name="Footer Placeholder 4"/>
          <p:cNvSpPr>
            <a:spLocks noGrp="1"/>
          </p:cNvSpPr>
          <p:nvPr>
            <p:ph type="ftr" sz="quarter" idx="11"/>
          </p:nvPr>
        </p:nvSpPr>
        <p:spPr/>
        <p:txBody>
          <a:bodyPr/>
          <a:lstStyle/>
          <a:p>
            <a:r>
              <a:rPr lang="en-US"/>
              <a:t>www.lgbthealtheducation.org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6702"/>
            <a:ext cx="9144000" cy="2918298"/>
          </a:xfrm>
          <a:prstGeom prst="rect">
            <a:avLst/>
          </a:prstGeom>
        </p:spPr>
      </p:pic>
    </p:spTree>
    <p:extLst>
      <p:ext uri="{BB962C8B-B14F-4D97-AF65-F5344CB8AC3E}">
        <p14:creationId xmlns:p14="http://schemas.microsoft.com/office/powerpoint/2010/main" val="1157522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Decision Support</a:t>
            </a:r>
            <a:endParaRPr lang="en-US" dirty="0"/>
          </a:p>
        </p:txBody>
      </p:sp>
      <p:sp>
        <p:nvSpPr>
          <p:cNvPr id="4" name="Content Placeholder 3"/>
          <p:cNvSpPr>
            <a:spLocks noGrp="1"/>
          </p:cNvSpPr>
          <p:nvPr>
            <p:ph sz="half" idx="1"/>
          </p:nvPr>
        </p:nvSpPr>
        <p:spPr>
          <a:xfrm>
            <a:off x="457200" y="1447800"/>
            <a:ext cx="2819400" cy="4724398"/>
          </a:xfrm>
        </p:spPr>
        <p:txBody>
          <a:bodyPr/>
          <a:lstStyle/>
          <a:p>
            <a:pPr marL="0" indent="0">
              <a:buNone/>
            </a:pPr>
            <a:r>
              <a:rPr lang="en-US" dirty="0"/>
              <a:t>Decision support in the form of alerts and reminders must be built into the EHR system in order to remind providers to conduct indicated preventive screenings</a:t>
            </a:r>
          </a:p>
          <a:p>
            <a:pPr marL="0" indent="0">
              <a:buNone/>
            </a:pPr>
            <a:endParaRPr lang="en-US" dirty="0"/>
          </a:p>
          <a:p>
            <a:pPr marL="0" indent="0">
              <a:buNone/>
            </a:pPr>
            <a:endParaRPr lang="en-US" dirty="0"/>
          </a:p>
          <a:p>
            <a:pPr marL="466725" lvl="1" indent="0">
              <a:buNone/>
            </a:pPr>
            <a:endParaRPr lang="en-US" dirty="0"/>
          </a:p>
        </p:txBody>
      </p:sp>
      <p:sp>
        <p:nvSpPr>
          <p:cNvPr id="3" name="Slide Number Placeholder 2"/>
          <p:cNvSpPr>
            <a:spLocks noGrp="1"/>
          </p:cNvSpPr>
          <p:nvPr>
            <p:ph type="sldNum" sz="quarter" idx="10"/>
          </p:nvPr>
        </p:nvSpPr>
        <p:spPr/>
        <p:txBody>
          <a:bodyPr/>
          <a:lstStyle/>
          <a:p>
            <a:fld id="{B9BE600C-E191-4938-A669-4E982F4F3928}" type="slidenum">
              <a:rPr lang="en-US" smtClean="0"/>
              <a:pPr/>
              <a:t>33</a:t>
            </a:fld>
            <a:endParaRPr lang="en-US"/>
          </a:p>
        </p:txBody>
      </p:sp>
      <p:sp>
        <p:nvSpPr>
          <p:cNvPr id="5" name="Footer Placeholder 4"/>
          <p:cNvSpPr>
            <a:spLocks noGrp="1"/>
          </p:cNvSpPr>
          <p:nvPr>
            <p:ph type="ftr" sz="quarter" idx="11"/>
          </p:nvPr>
        </p:nvSpPr>
        <p:spPr/>
        <p:txBody>
          <a:bodyPr/>
          <a:lstStyle/>
          <a:p>
            <a:r>
              <a:rPr lang="en-US"/>
              <a:t>www.lgbthealtheducation.org</a:t>
            </a:r>
          </a:p>
        </p:txBody>
      </p:sp>
      <p:pic>
        <p:nvPicPr>
          <p:cNvPr id="6" name="Picture 5"/>
          <p:cNvPicPr>
            <a:picLocks noChangeAspect="1"/>
          </p:cNvPicPr>
          <p:nvPr/>
        </p:nvPicPr>
        <p:blipFill>
          <a:blip r:embed="rId3"/>
          <a:stretch>
            <a:fillRect/>
          </a:stretch>
        </p:blipFill>
        <p:spPr>
          <a:xfrm>
            <a:off x="3596159" y="1636586"/>
            <a:ext cx="5547841" cy="4346825"/>
          </a:xfrm>
          <a:prstGeom prst="rect">
            <a:avLst/>
          </a:prstGeom>
        </p:spPr>
      </p:pic>
    </p:spTree>
    <p:extLst>
      <p:ext uri="{BB962C8B-B14F-4D97-AF65-F5344CB8AC3E}">
        <p14:creationId xmlns:p14="http://schemas.microsoft.com/office/powerpoint/2010/main" val="2487959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Transgender Patients: Organs for Inventory</a:t>
            </a:r>
            <a:endParaRPr lang="en-US" dirty="0"/>
          </a:p>
        </p:txBody>
      </p:sp>
      <p:sp>
        <p:nvSpPr>
          <p:cNvPr id="3" name="Slide Number Placeholder 2"/>
          <p:cNvSpPr>
            <a:spLocks noGrp="1"/>
          </p:cNvSpPr>
          <p:nvPr>
            <p:ph type="sldNum" sz="quarter" idx="10"/>
          </p:nvPr>
        </p:nvSpPr>
        <p:spPr/>
        <p:txBody>
          <a:bodyPr/>
          <a:lstStyle/>
          <a:p>
            <a:fld id="{B9BE600C-E191-4938-A669-4E982F4F3928}" type="slidenum">
              <a:rPr lang="en-US" smtClean="0"/>
              <a:pPr/>
              <a:t>34</a:t>
            </a:fld>
            <a:endParaRPr lang="en-US"/>
          </a:p>
        </p:txBody>
      </p:sp>
      <p:sp>
        <p:nvSpPr>
          <p:cNvPr id="4" name="Content Placeholder 3"/>
          <p:cNvSpPr>
            <a:spLocks noGrp="1"/>
          </p:cNvSpPr>
          <p:nvPr>
            <p:ph sz="quarter" idx="11"/>
          </p:nvPr>
        </p:nvSpPr>
        <p:spPr/>
        <p:txBody>
          <a:bodyPr/>
          <a:lstStyle/>
          <a:p>
            <a:r>
              <a:rPr lang="en-US"/>
              <a:t>It is important for clinicians to maintain an up-to-date anatomical inventory, which will direct any indicated preventive screenings</a:t>
            </a:r>
            <a:endParaRPr lang="en-US" dirty="0"/>
          </a:p>
        </p:txBody>
      </p:sp>
      <p:sp>
        <p:nvSpPr>
          <p:cNvPr id="5" name="Footer Placeholder 4"/>
          <p:cNvSpPr>
            <a:spLocks noGrp="1"/>
          </p:cNvSpPr>
          <p:nvPr>
            <p:ph type="ftr" sz="quarter" idx="12"/>
          </p:nvPr>
        </p:nvSpPr>
        <p:spPr/>
        <p:txBody>
          <a:bodyPr/>
          <a:lstStyle/>
          <a:p>
            <a:r>
              <a:rPr lang="en-US"/>
              <a:t>www.lgbthealtheducation.org</a:t>
            </a:r>
          </a:p>
        </p:txBody>
      </p:sp>
      <p:pic>
        <p:nvPicPr>
          <p:cNvPr id="8" name="Picture 7" descr="Screen Shot 2016-01-22 at 2.3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71800"/>
            <a:ext cx="7524749" cy="2895600"/>
          </a:xfrm>
          <a:prstGeom prst="rect">
            <a:avLst/>
          </a:prstGeom>
        </p:spPr>
      </p:pic>
    </p:spTree>
    <p:extLst>
      <p:ext uri="{BB962C8B-B14F-4D97-AF65-F5344CB8AC3E}">
        <p14:creationId xmlns:p14="http://schemas.microsoft.com/office/powerpoint/2010/main" val="92746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Coding and Reimbursement</a:t>
            </a:r>
            <a:endParaRPr lang="en-US" dirty="0"/>
          </a:p>
        </p:txBody>
      </p:sp>
      <p:sp>
        <p:nvSpPr>
          <p:cNvPr id="3" name="Slide Number Placeholder 2"/>
          <p:cNvSpPr>
            <a:spLocks noGrp="1"/>
          </p:cNvSpPr>
          <p:nvPr>
            <p:ph type="sldNum" sz="quarter" idx="10"/>
          </p:nvPr>
        </p:nvSpPr>
        <p:spPr/>
        <p:txBody>
          <a:bodyPr/>
          <a:lstStyle/>
          <a:p>
            <a:fld id="{B9BE600C-E191-4938-A669-4E982F4F3928}" type="slidenum">
              <a:rPr lang="en-US" smtClean="0"/>
              <a:pPr/>
              <a:t>35</a:t>
            </a:fld>
            <a:endParaRPr lang="en-US"/>
          </a:p>
        </p:txBody>
      </p:sp>
      <p:pic>
        <p:nvPicPr>
          <p:cNvPr id="6" name="Content Placeholder 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176128" y="2195292"/>
            <a:ext cx="4791744" cy="3153215"/>
          </a:xfrm>
        </p:spPr>
      </p:pic>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2776937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Transgender Health and Coding </a:t>
            </a:r>
            <a:endParaRPr lang="en-US" dirty="0"/>
          </a:p>
        </p:txBody>
      </p:sp>
      <p:sp>
        <p:nvSpPr>
          <p:cNvPr id="3" name="Slide Number Placeholder 2"/>
          <p:cNvSpPr>
            <a:spLocks noGrp="1"/>
          </p:cNvSpPr>
          <p:nvPr>
            <p:ph type="sldNum" sz="quarter" idx="10"/>
          </p:nvPr>
        </p:nvSpPr>
        <p:spPr/>
        <p:txBody>
          <a:bodyPr/>
          <a:lstStyle/>
          <a:p>
            <a:fld id="{B9BE600C-E191-4938-A669-4E982F4F3928}" type="slidenum">
              <a:rPr lang="en-US" smtClean="0"/>
              <a:pPr/>
              <a:t>36</a:t>
            </a:fld>
            <a:endParaRPr lang="en-US"/>
          </a:p>
        </p:txBody>
      </p:sp>
      <p:sp>
        <p:nvSpPr>
          <p:cNvPr id="4" name="Content Placeholder 3"/>
          <p:cNvSpPr>
            <a:spLocks noGrp="1"/>
          </p:cNvSpPr>
          <p:nvPr>
            <p:ph sz="quarter" idx="11"/>
          </p:nvPr>
        </p:nvSpPr>
        <p:spPr/>
        <p:txBody>
          <a:bodyPr/>
          <a:lstStyle/>
          <a:p>
            <a:r>
              <a:rPr lang="en-US" sz="2400" dirty="0"/>
              <a:t>A transgender man may be registered in the EHR system under a male name and gender</a:t>
            </a:r>
          </a:p>
          <a:p>
            <a:pPr lvl="1"/>
            <a:r>
              <a:rPr lang="en-US" sz="2000" dirty="0"/>
              <a:t>If the patient has a cervix, uterus, and ovaries, providers will require the ability to enter gynecological history and pelvic physical exam findings</a:t>
            </a:r>
          </a:p>
          <a:p>
            <a:pPr lvl="1"/>
            <a:r>
              <a:rPr lang="en-US" sz="2000" dirty="0"/>
              <a:t>May need to order a Pap test through the EHR system</a:t>
            </a:r>
          </a:p>
          <a:p>
            <a:r>
              <a:rPr lang="en-US" sz="2400" dirty="0"/>
              <a:t>EHR templates that use pre-populated fields may prevent providers from entering a gynecological history and physical exam findings </a:t>
            </a:r>
          </a:p>
          <a:p>
            <a:r>
              <a:rPr lang="en-US" sz="2400" dirty="0"/>
              <a:t>This ultimately may create billing difficulties and a failure to be  reimbursed for the provision of indicated health services</a:t>
            </a:r>
          </a:p>
          <a:p>
            <a:pPr lvl="1"/>
            <a:endParaRPr lang="en-US" sz="2000" dirty="0"/>
          </a:p>
          <a:p>
            <a:pPr lvl="1"/>
            <a:endParaRPr lang="en-US" sz="2000" dirty="0"/>
          </a:p>
        </p:txBody>
      </p:sp>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903314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Coding and Reimbursement Issues</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37</a:t>
            </a:fld>
            <a:endParaRPr lang="en-US">
              <a:solidFill>
                <a:srgbClr val="717073">
                  <a:tint val="75000"/>
                </a:srgbClr>
              </a:solidFill>
              <a:latin typeface="Verdana"/>
            </a:endParaRPr>
          </a:p>
        </p:txBody>
      </p:sp>
      <p:sp>
        <p:nvSpPr>
          <p:cNvPr id="4" name="Content Placeholder 3"/>
          <p:cNvSpPr>
            <a:spLocks noGrp="1"/>
          </p:cNvSpPr>
          <p:nvPr>
            <p:ph sz="quarter" idx="11"/>
          </p:nvPr>
        </p:nvSpPr>
        <p:spPr/>
        <p:txBody>
          <a:bodyPr/>
          <a:lstStyle/>
          <a:p>
            <a:r>
              <a:rPr lang="en-US" dirty="0"/>
              <a:t>Adequate EHR coding mechanisms must be in place to accurately document LGBT health information and bill for health services</a:t>
            </a:r>
          </a:p>
          <a:p>
            <a:r>
              <a:rPr lang="en-US" dirty="0"/>
              <a:t>Must engage health insurance providers about LGBT standards of care</a:t>
            </a:r>
          </a:p>
          <a:p>
            <a:pPr lvl="1"/>
            <a:r>
              <a:rPr lang="en-US" dirty="0"/>
              <a:t>Necessary so that indicated health services are routinely covered by insurance providers</a:t>
            </a:r>
          </a:p>
          <a:p>
            <a:r>
              <a:rPr lang="en-US" dirty="0"/>
              <a:t>Can use of Z codes be promoted to indicate a reason for a visit and care without giving a psychiatric or medical diagnosis, e.g., counseling to support gender identity </a:t>
            </a:r>
          </a:p>
          <a:p>
            <a:pPr marL="466725" lvl="1" indent="0">
              <a:buNone/>
            </a:pPr>
            <a:endParaRPr lang="en-US" dirty="0"/>
          </a:p>
        </p:txBody>
      </p:sp>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2020335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381000"/>
            <a:ext cx="8229600" cy="1143000"/>
          </a:xfrm>
        </p:spPr>
        <p:txBody>
          <a:bodyPr/>
          <a:lstStyle/>
          <a:p>
            <a:r>
              <a:rPr lang="en-US" dirty="0"/>
              <a:t>Creating a Welcoming and Inclusive Environment for Caring, Working and Learning</a:t>
            </a:r>
          </a:p>
        </p:txBody>
      </p:sp>
      <p:sp>
        <p:nvSpPr>
          <p:cNvPr id="3" name="Footer Placeholder 2"/>
          <p:cNvSpPr>
            <a:spLocks noGrp="1"/>
          </p:cNvSpPr>
          <p:nvPr>
            <p:ph type="ftr" sz="quarter" idx="11"/>
          </p:nvPr>
        </p:nvSpPr>
        <p:spPr/>
        <p:txBody>
          <a:bodyPr/>
          <a:lstStyle/>
          <a:p>
            <a:r>
              <a:rPr lang="en-US"/>
              <a:t>www.lgbthealtheducation.org</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676399"/>
            <a:ext cx="2895600" cy="4338285"/>
          </a:xfrm>
          <a:prstGeom prst="rect">
            <a:avLst/>
          </a:prstGeom>
        </p:spPr>
      </p:pic>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895600" y="1676400"/>
            <a:ext cx="6263244" cy="433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38</a:t>
            </a:fld>
            <a:endParaRPr lang="en-US">
              <a:solidFill>
                <a:srgbClr val="717073">
                  <a:tint val="75000"/>
                </a:srgbClr>
              </a:solidFill>
              <a:latin typeface="Verdana"/>
            </a:endParaRPr>
          </a:p>
        </p:txBody>
      </p:sp>
    </p:spTree>
    <p:extLst>
      <p:ext uri="{BB962C8B-B14F-4D97-AF65-F5344CB8AC3E}">
        <p14:creationId xmlns:p14="http://schemas.microsoft.com/office/powerpoint/2010/main" val="55307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Avoiding Assumptions</a:t>
            </a:r>
          </a:p>
        </p:txBody>
      </p:sp>
      <p:sp>
        <p:nvSpPr>
          <p:cNvPr id="4" name="Content Placeholder 3"/>
          <p:cNvSpPr>
            <a:spLocks noGrp="1"/>
          </p:cNvSpPr>
          <p:nvPr>
            <p:ph sz="quarter" idx="11"/>
          </p:nvPr>
        </p:nvSpPr>
        <p:spPr>
          <a:xfrm>
            <a:off x="457200" y="838200"/>
            <a:ext cx="8229600" cy="4800600"/>
          </a:xfrm>
        </p:spPr>
        <p:txBody>
          <a:bodyPr/>
          <a:lstStyle/>
          <a:p>
            <a:r>
              <a:rPr lang="en-US" dirty="0"/>
              <a:t>You cannot assume someone’s gender or sexual orientation based on how they look or sound </a:t>
            </a:r>
          </a:p>
          <a:p>
            <a:pPr lvl="0"/>
            <a:r>
              <a:rPr lang="en-US" dirty="0"/>
              <a:t>To avoid assuming gender or sexual orientation with new patients:</a:t>
            </a:r>
          </a:p>
          <a:p>
            <a:pPr lvl="1"/>
            <a:r>
              <a:rPr lang="en-US" i="1" dirty="0">
                <a:solidFill>
                  <a:schemeClr val="tx1"/>
                </a:solidFill>
              </a:rPr>
              <a:t>Instead of</a:t>
            </a:r>
            <a:r>
              <a:rPr lang="en-US" dirty="0">
                <a:solidFill>
                  <a:schemeClr val="tx1"/>
                </a:solidFill>
              </a:rPr>
              <a:t>: “How may I help you, sir?”</a:t>
            </a:r>
          </a:p>
          <a:p>
            <a:pPr lvl="1"/>
            <a:r>
              <a:rPr lang="en-US" i="1" dirty="0">
                <a:solidFill>
                  <a:schemeClr val="tx1"/>
                </a:solidFill>
              </a:rPr>
              <a:t>Say</a:t>
            </a:r>
            <a:r>
              <a:rPr lang="en-US" dirty="0">
                <a:solidFill>
                  <a:schemeClr val="tx1"/>
                </a:solidFill>
              </a:rPr>
              <a:t>: “How may I help you?”</a:t>
            </a:r>
          </a:p>
          <a:p>
            <a:pPr lvl="1"/>
            <a:r>
              <a:rPr lang="en-US" i="1" dirty="0">
                <a:solidFill>
                  <a:schemeClr val="tx1"/>
                </a:solidFill>
              </a:rPr>
              <a:t>Instead o</a:t>
            </a:r>
            <a:r>
              <a:rPr lang="en-US" dirty="0">
                <a:solidFill>
                  <a:schemeClr val="tx1"/>
                </a:solidFill>
              </a:rPr>
              <a:t>f: “He is here for his appointment.”</a:t>
            </a:r>
          </a:p>
          <a:p>
            <a:pPr lvl="1"/>
            <a:r>
              <a:rPr lang="en-US" i="1" dirty="0">
                <a:solidFill>
                  <a:schemeClr val="tx1"/>
                </a:solidFill>
              </a:rPr>
              <a:t>Say</a:t>
            </a:r>
            <a:r>
              <a:rPr lang="en-US" dirty="0">
                <a:solidFill>
                  <a:schemeClr val="tx1"/>
                </a:solidFill>
              </a:rPr>
              <a:t>: “The patient is here in the waiting room.”</a:t>
            </a:r>
          </a:p>
          <a:p>
            <a:pPr lvl="1"/>
            <a:r>
              <a:rPr lang="en-US" i="1" dirty="0">
                <a:solidFill>
                  <a:schemeClr val="tx1"/>
                </a:solidFill>
              </a:rPr>
              <a:t>Instead of: </a:t>
            </a:r>
            <a:r>
              <a:rPr lang="en-US" dirty="0">
                <a:solidFill>
                  <a:schemeClr val="tx1"/>
                </a:solidFill>
              </a:rPr>
              <a:t>“Do you have a wife?”</a:t>
            </a:r>
          </a:p>
          <a:p>
            <a:pPr lvl="1"/>
            <a:r>
              <a:rPr lang="en-US" i="1" dirty="0">
                <a:solidFill>
                  <a:schemeClr val="tx1"/>
                </a:solidFill>
              </a:rPr>
              <a:t>Say: </a:t>
            </a:r>
            <a:r>
              <a:rPr lang="en-US" dirty="0">
                <a:solidFill>
                  <a:schemeClr val="tx1"/>
                </a:solidFill>
              </a:rPr>
              <a:t>“Are you in a relationship?</a:t>
            </a:r>
          </a:p>
          <a:p>
            <a:pPr lvl="1"/>
            <a:r>
              <a:rPr lang="en-US" dirty="0">
                <a:solidFill>
                  <a:schemeClr val="tx1"/>
                </a:solidFill>
              </a:rPr>
              <a:t>Instead of:” What are your mother and fathers’ names?”</a:t>
            </a:r>
          </a:p>
          <a:p>
            <a:pPr lvl="1"/>
            <a:r>
              <a:rPr lang="en-US" dirty="0">
                <a:solidFill>
                  <a:schemeClr val="tx1"/>
                </a:solidFill>
              </a:rPr>
              <a:t>Say: “What are your parents’ names.”</a:t>
            </a:r>
          </a:p>
          <a:p>
            <a:endParaRPr lang="en-US" dirty="0"/>
          </a:p>
          <a:p>
            <a:endParaRPr lang="en-US" dirty="0"/>
          </a:p>
        </p:txBody>
      </p:sp>
    </p:spTree>
    <p:extLst>
      <p:ext uri="{BB962C8B-B14F-4D97-AF65-F5344CB8AC3E}">
        <p14:creationId xmlns:p14="http://schemas.microsoft.com/office/powerpoint/2010/main" val="80787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4</a:t>
            </a:fld>
            <a:endParaRPr lang="en-US">
              <a:solidFill>
                <a:srgbClr val="717073">
                  <a:tint val="75000"/>
                </a:srgbClr>
              </a:solidFill>
              <a:latin typeface="Verdana"/>
            </a:endParaRPr>
          </a:p>
        </p:txBody>
      </p:sp>
      <p:sp>
        <p:nvSpPr>
          <p:cNvPr id="3" name="Footer Placeholder 2"/>
          <p:cNvSpPr>
            <a:spLocks noGrp="1"/>
          </p:cNvSpPr>
          <p:nvPr>
            <p:ph type="ftr" sz="quarter" idx="11"/>
          </p:nvPr>
        </p:nvSpPr>
        <p:spPr/>
        <p:txBody>
          <a:bodyPr/>
          <a:lstStyle/>
          <a:p>
            <a:r>
              <a:rPr lang="en-US"/>
              <a:t>www.lgbthealtheducation.org</a:t>
            </a:r>
          </a:p>
        </p:txBody>
      </p:sp>
      <p:pic>
        <p:nvPicPr>
          <p:cNvPr id="4" name="Picture 3"/>
          <p:cNvPicPr>
            <a:picLocks noChangeAspect="1"/>
          </p:cNvPicPr>
          <p:nvPr/>
        </p:nvPicPr>
        <p:blipFill>
          <a:blip r:embed="rId2"/>
          <a:stretch>
            <a:fillRect/>
          </a:stretch>
        </p:blipFill>
        <p:spPr>
          <a:xfrm>
            <a:off x="104775" y="685800"/>
            <a:ext cx="8934450" cy="5181600"/>
          </a:xfrm>
          <a:prstGeom prst="rect">
            <a:avLst/>
          </a:prstGeom>
        </p:spPr>
      </p:pic>
    </p:spTree>
    <p:extLst>
      <p:ext uri="{BB962C8B-B14F-4D97-AF65-F5344CB8AC3E}">
        <p14:creationId xmlns:p14="http://schemas.microsoft.com/office/powerpoint/2010/main" val="284510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Ask, Do Tell: Talking to your provider about being LGBT</a:t>
            </a:r>
          </a:p>
        </p:txBody>
      </p:sp>
      <p:sp>
        <p:nvSpPr>
          <p:cNvPr id="3" name="Slide Number Placeholder 2"/>
          <p:cNvSpPr>
            <a:spLocks noGrp="1"/>
          </p:cNvSpPr>
          <p:nvPr>
            <p:ph type="sldNum" sz="quarter" idx="10"/>
          </p:nvPr>
        </p:nvSpPr>
        <p:spPr/>
        <p:txBody>
          <a:bodyPr/>
          <a:lstStyle/>
          <a:p>
            <a:fld id="{B9BE600C-E191-4938-A669-4E982F4F3928}" type="slidenum">
              <a:rPr lang="en-US" smtClean="0"/>
              <a:pPr/>
              <a:t>40</a:t>
            </a:fld>
            <a:endParaRPr lang="en-US"/>
          </a:p>
        </p:txBody>
      </p:sp>
      <p:sp>
        <p:nvSpPr>
          <p:cNvPr id="4" name="Footer Placeholder 3"/>
          <p:cNvSpPr>
            <a:spLocks noGrp="1"/>
          </p:cNvSpPr>
          <p:nvPr>
            <p:ph type="ftr" sz="quarter" idx="11"/>
          </p:nvPr>
        </p:nvSpPr>
        <p:spPr/>
        <p:txBody>
          <a:bodyPr/>
          <a:lstStyle/>
          <a:p>
            <a:r>
              <a:rPr lang="en-US"/>
              <a:t>www.lgbthealtheducation.org</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15000" y="1828800"/>
            <a:ext cx="3002973" cy="3886200"/>
          </a:xfrm>
          <a:prstGeom prst="rect">
            <a:avLst/>
          </a:prstGeom>
          <a:ln>
            <a:solidFill>
              <a:schemeClr val="bg1">
                <a:lumMod val="75000"/>
              </a:schemeClr>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4600" y="1828800"/>
            <a:ext cx="3002973" cy="3886200"/>
          </a:xfrm>
          <a:prstGeom prst="rect">
            <a:avLst/>
          </a:prstGeom>
          <a:ln>
            <a:solidFill>
              <a:schemeClr val="bg1">
                <a:lumMod val="75000"/>
              </a:schemeClr>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690" y="1828800"/>
            <a:ext cx="1691310" cy="3886200"/>
          </a:xfrm>
          <a:prstGeom prst="rect">
            <a:avLst/>
          </a:prstGeom>
          <a:ln>
            <a:solidFill>
              <a:schemeClr val="bg1">
                <a:lumMod val="75000"/>
              </a:schemeClr>
            </a:solidFill>
          </a:ln>
        </p:spPr>
      </p:pic>
    </p:spTree>
    <p:extLst>
      <p:ext uri="{BB962C8B-B14F-4D97-AF65-F5344CB8AC3E}">
        <p14:creationId xmlns:p14="http://schemas.microsoft.com/office/powerpoint/2010/main" val="2500070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the rubber meets the road: Our experiences</a:t>
            </a:r>
            <a:endParaRPr lang="en-US" dirty="0"/>
          </a:p>
        </p:txBody>
      </p:sp>
      <p:sp>
        <p:nvSpPr>
          <p:cNvPr id="3" name="Slide Number Placeholder 2"/>
          <p:cNvSpPr>
            <a:spLocks noGrp="1"/>
          </p:cNvSpPr>
          <p:nvPr>
            <p:ph type="sldNum" sz="quarter" idx="10"/>
          </p:nvPr>
        </p:nvSpPr>
        <p:spPr/>
        <p:txBody>
          <a:bodyPr/>
          <a:lstStyle/>
          <a:p>
            <a:fld id="{B9BE600C-E191-4938-A669-4E982F4F3928}" type="slidenum">
              <a:rPr lang="en-US" smtClean="0"/>
              <a:pPr/>
              <a:t>41</a:t>
            </a:fld>
            <a:endParaRPr lang="en-US"/>
          </a:p>
        </p:txBody>
      </p:sp>
      <p:pic>
        <p:nvPicPr>
          <p:cNvPr id="11" name="Content Placeholder 10"/>
          <p:cNvPicPr>
            <a:picLocks noGrp="1" noChangeAspect="1"/>
          </p:cNvPicPr>
          <p:nvPr>
            <p:ph sz="quarter" idx="11"/>
          </p:nvPr>
        </p:nvPicPr>
        <p:blipFill>
          <a:blip r:embed="rId3"/>
          <a:stretch>
            <a:fillRect/>
          </a:stretch>
        </p:blipFill>
        <p:spPr>
          <a:xfrm>
            <a:off x="1599942" y="1909410"/>
            <a:ext cx="5944115" cy="3724979"/>
          </a:xfrm>
        </p:spPr>
      </p:pic>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1569585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4827"/>
            <a:ext cx="7315200" cy="822325"/>
          </a:xfrm>
        </p:spPr>
        <p:txBody>
          <a:bodyPr/>
          <a:lstStyle/>
          <a:p>
            <a:r>
              <a:rPr lang="en-US" dirty="0"/>
              <a:t>Feeling Stuck with your EHR?</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42</a:t>
            </a:fld>
            <a:endParaRPr lang="en-US">
              <a:solidFill>
                <a:srgbClr val="717073">
                  <a:tint val="75000"/>
                </a:srgbClr>
              </a:solidFill>
              <a:latin typeface="Verdana"/>
            </a:endParaRPr>
          </a:p>
        </p:txBody>
      </p:sp>
      <p:sp>
        <p:nvSpPr>
          <p:cNvPr id="5" name="Footer Placeholder 4"/>
          <p:cNvSpPr>
            <a:spLocks noGrp="1"/>
          </p:cNvSpPr>
          <p:nvPr>
            <p:ph type="ftr" sz="quarter" idx="12"/>
          </p:nvPr>
        </p:nvSpPr>
        <p:spPr/>
        <p:txBody>
          <a:bodyPr/>
          <a:lstStyle/>
          <a:p>
            <a:r>
              <a:rPr lang="en-US"/>
              <a:t>www.lgbthealtheducation.org</a:t>
            </a:r>
          </a:p>
        </p:txBody>
      </p:sp>
      <p:pic>
        <p:nvPicPr>
          <p:cNvPr id="8" name="Content Placeholder 7"/>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133600" y="1600200"/>
            <a:ext cx="4550386" cy="4206579"/>
          </a:xfrm>
        </p:spPr>
      </p:pic>
    </p:spTree>
    <p:extLst>
      <p:ext uri="{BB962C8B-B14F-4D97-AF65-F5344CB8AC3E}">
        <p14:creationId xmlns:p14="http://schemas.microsoft.com/office/powerpoint/2010/main" val="2224775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35" y="457200"/>
            <a:ext cx="8229600" cy="822325"/>
          </a:xfrm>
        </p:spPr>
        <p:txBody>
          <a:bodyPr/>
          <a:lstStyle/>
          <a:p>
            <a:pPr algn="ctr"/>
            <a:r>
              <a:rPr lang="en-US" dirty="0"/>
              <a:t>Short Term Solutions for Data Capture</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43</a:t>
            </a:fld>
            <a:endParaRPr lang="en-US">
              <a:solidFill>
                <a:srgbClr val="717073">
                  <a:tint val="75000"/>
                </a:srgbClr>
              </a:solidFill>
              <a:latin typeface="Verdana"/>
            </a:endParaRPr>
          </a:p>
        </p:txBody>
      </p:sp>
      <p:sp>
        <p:nvSpPr>
          <p:cNvPr id="5" name="Footer Placeholder 4"/>
          <p:cNvSpPr>
            <a:spLocks noGrp="1"/>
          </p:cNvSpPr>
          <p:nvPr>
            <p:ph type="ftr" sz="quarter" idx="12"/>
          </p:nvPr>
        </p:nvSpPr>
        <p:spPr/>
        <p:txBody>
          <a:bodyPr/>
          <a:lstStyle/>
          <a:p>
            <a:r>
              <a:rPr lang="en-US"/>
              <a:t>www.lgbthealtheducation.org</a:t>
            </a:r>
          </a:p>
        </p:txBody>
      </p:sp>
      <p:sp>
        <p:nvSpPr>
          <p:cNvPr id="4" name="Content Placeholder 3"/>
          <p:cNvSpPr>
            <a:spLocks noGrp="1"/>
          </p:cNvSpPr>
          <p:nvPr>
            <p:ph sz="quarter" idx="11"/>
          </p:nvPr>
        </p:nvSpPr>
        <p:spPr>
          <a:xfrm>
            <a:off x="457200" y="1981200"/>
            <a:ext cx="8229600" cy="4191000"/>
          </a:xfrm>
        </p:spPr>
        <p:txBody>
          <a:bodyPr/>
          <a:lstStyle/>
          <a:p>
            <a:pPr lvl="1"/>
            <a:r>
              <a:rPr lang="en-US" dirty="0"/>
              <a:t>Begin data collection on paper and enter when fields are available </a:t>
            </a:r>
          </a:p>
          <a:p>
            <a:pPr lvl="1"/>
            <a:r>
              <a:rPr lang="en-US" dirty="0"/>
              <a:t>Enter in a different field in your EHR</a:t>
            </a:r>
          </a:p>
          <a:p>
            <a:pPr lvl="1"/>
            <a:r>
              <a:rPr lang="en-US" dirty="0"/>
              <a:t>Create fields in your EHR</a:t>
            </a:r>
          </a:p>
          <a:p>
            <a:pPr lvl="1"/>
            <a:r>
              <a:rPr lang="en-US" dirty="0"/>
              <a:t>Create custom form/template in you EHR</a:t>
            </a:r>
          </a:p>
          <a:p>
            <a:pPr lvl="1"/>
            <a:r>
              <a:rPr lang="en-US" dirty="0"/>
              <a:t>Utilize EHR knowledgebase (customer information sharing) </a:t>
            </a:r>
          </a:p>
          <a:p>
            <a:pPr lvl="1"/>
            <a:r>
              <a:rPr lang="en-US" dirty="0"/>
              <a:t>Begin capturing through your portal</a:t>
            </a:r>
          </a:p>
          <a:p>
            <a:pPr marL="0" indent="0">
              <a:buNone/>
            </a:pPr>
            <a:endParaRPr lang="en-US" dirty="0"/>
          </a:p>
        </p:txBody>
      </p:sp>
    </p:spTree>
    <p:extLst>
      <p:ext uri="{BB962C8B-B14F-4D97-AF65-F5344CB8AC3E}">
        <p14:creationId xmlns:p14="http://schemas.microsoft.com/office/powerpoint/2010/main" val="3641737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308"/>
            <a:ext cx="7010400" cy="751217"/>
          </a:xfrm>
        </p:spPr>
        <p:txBody>
          <a:bodyPr/>
          <a:lstStyle/>
          <a:p>
            <a:r>
              <a:rPr lang="en-US" dirty="0"/>
              <a:t>Starting the Process</a:t>
            </a:r>
          </a:p>
        </p:txBody>
      </p:sp>
      <p:sp>
        <p:nvSpPr>
          <p:cNvPr id="7" name="Slide Number Placeholder 6"/>
          <p:cNvSpPr>
            <a:spLocks noGrp="1"/>
          </p:cNvSpPr>
          <p:nvPr>
            <p:ph type="sldNum" sz="quarter" idx="10"/>
          </p:nvPr>
        </p:nvSpPr>
        <p:spPr/>
        <p:txBody>
          <a:bodyPr/>
          <a:lstStyle/>
          <a:p>
            <a:fld id="{B9BE600C-E191-4938-A669-4E982F4F3928}" type="slidenum">
              <a:rPr lang="en-US" smtClean="0"/>
              <a:pPr/>
              <a:t>44</a:t>
            </a:fld>
            <a:endParaRPr lang="en-US"/>
          </a:p>
        </p:txBody>
      </p:sp>
      <p:sp>
        <p:nvSpPr>
          <p:cNvPr id="3" name="Subtitle 2"/>
          <p:cNvSpPr>
            <a:spLocks noGrp="1"/>
          </p:cNvSpPr>
          <p:nvPr>
            <p:ph sz="quarter" idx="4294967295"/>
          </p:nvPr>
        </p:nvSpPr>
        <p:spPr>
          <a:xfrm>
            <a:off x="457200" y="925830"/>
            <a:ext cx="8305800" cy="5093970"/>
          </a:xfrm>
          <a:prstGeom prst="rect">
            <a:avLst/>
          </a:prstGeom>
        </p:spPr>
        <p:txBody>
          <a:bodyPr/>
          <a:lstStyle/>
          <a:p>
            <a:pPr lvl="0">
              <a:buFont typeface="Wingdings" panose="05000000000000000000" pitchFamily="2" charset="2"/>
              <a:buChar char="§"/>
            </a:pPr>
            <a:r>
              <a:rPr lang="en-US" sz="2400" b="1" dirty="0"/>
              <a:t>Create your Team</a:t>
            </a:r>
          </a:p>
          <a:p>
            <a:pPr lvl="1"/>
            <a:r>
              <a:rPr lang="en-US" sz="2000" dirty="0"/>
              <a:t>Include key staff who can be champions and provide feedback</a:t>
            </a:r>
          </a:p>
          <a:p>
            <a:pPr lvl="2">
              <a:buFont typeface="Wingdings" panose="05000000000000000000" pitchFamily="2" charset="2"/>
              <a:buChar char="§"/>
            </a:pPr>
            <a:r>
              <a:rPr lang="en-US" dirty="0"/>
              <a:t>Management/Department Directors, Clinical Staff, Non-Clinical Staff, HIT Staff</a:t>
            </a:r>
          </a:p>
          <a:p>
            <a:pPr lvl="1"/>
            <a:r>
              <a:rPr lang="en-US" sz="2000" dirty="0"/>
              <a:t>Senior Management Support</a:t>
            </a:r>
          </a:p>
          <a:p>
            <a:pPr lvl="0">
              <a:buFont typeface="Wingdings" panose="05000000000000000000" pitchFamily="2" charset="2"/>
              <a:buChar char="§"/>
            </a:pPr>
            <a:r>
              <a:rPr lang="en-US" sz="2400" b="1" dirty="0"/>
              <a:t>Training</a:t>
            </a:r>
          </a:p>
          <a:p>
            <a:pPr lvl="1"/>
            <a:r>
              <a:rPr lang="en-US" sz="2000" dirty="0"/>
              <a:t>Clinical Staff (e.g. MD, Medical Assistants, Nurses, Optometrists, Dentists)</a:t>
            </a:r>
          </a:p>
          <a:p>
            <a:pPr lvl="1"/>
            <a:r>
              <a:rPr lang="en-US" sz="2000" dirty="0"/>
              <a:t>Non-Clinical staff (e.g. Front desk/Patient Services, Billing)</a:t>
            </a:r>
          </a:p>
          <a:p>
            <a:pPr lvl="2">
              <a:buFont typeface="Wingdings" panose="05000000000000000000" pitchFamily="2" charset="2"/>
              <a:buChar char="§"/>
            </a:pPr>
            <a:r>
              <a:rPr lang="en-US" dirty="0"/>
              <a:t>Don’t neglect non-clinical staff</a:t>
            </a:r>
          </a:p>
          <a:p>
            <a:r>
              <a:rPr lang="en-US" sz="2400" b="1" dirty="0"/>
              <a:t>Privacy and Confidentiality</a:t>
            </a:r>
          </a:p>
          <a:p>
            <a:pPr lvl="1"/>
            <a:r>
              <a:rPr lang="en-US" sz="2200" dirty="0"/>
              <a:t>HIPAA/Legal Protections</a:t>
            </a:r>
          </a:p>
          <a:p>
            <a:pPr lvl="1"/>
            <a:r>
              <a:rPr lang="en-US" sz="2200" dirty="0"/>
              <a:t>Assure patients that it will be used appropriately</a:t>
            </a:r>
          </a:p>
          <a:p>
            <a:endParaRPr lang="en-US" b="1" dirty="0"/>
          </a:p>
        </p:txBody>
      </p:sp>
      <p:sp>
        <p:nvSpPr>
          <p:cNvPr id="6" name="Title 1"/>
          <p:cNvSpPr txBox="1">
            <a:spLocks/>
          </p:cNvSpPr>
          <p:nvPr/>
        </p:nvSpPr>
        <p:spPr bwMode="auto">
          <a:xfrm>
            <a:off x="609600" y="120003"/>
            <a:ext cx="7010400" cy="7512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468B"/>
                </a:solidFill>
                <a:latin typeface="+mj-lt"/>
                <a:ea typeface="+mj-ea"/>
                <a:cs typeface="+mj-cs"/>
              </a:defRPr>
            </a:lvl1pPr>
            <a:lvl2pPr algn="l" rtl="0" fontAlgn="base">
              <a:spcBef>
                <a:spcPct val="0"/>
              </a:spcBef>
              <a:spcAft>
                <a:spcPct val="0"/>
              </a:spcAft>
              <a:defRPr sz="3600">
                <a:solidFill>
                  <a:srgbClr val="00468B"/>
                </a:solidFill>
                <a:latin typeface="Arial" charset="0"/>
                <a:ea typeface="ＭＳ Ｐゴシック" pitchFamily="1" charset="-128"/>
              </a:defRPr>
            </a:lvl2pPr>
            <a:lvl3pPr algn="l" rtl="0" fontAlgn="base">
              <a:spcBef>
                <a:spcPct val="0"/>
              </a:spcBef>
              <a:spcAft>
                <a:spcPct val="0"/>
              </a:spcAft>
              <a:defRPr sz="3600">
                <a:solidFill>
                  <a:srgbClr val="00468B"/>
                </a:solidFill>
                <a:latin typeface="Arial" charset="0"/>
                <a:ea typeface="ＭＳ Ｐゴシック" pitchFamily="1" charset="-128"/>
              </a:defRPr>
            </a:lvl3pPr>
            <a:lvl4pPr algn="l" rtl="0" fontAlgn="base">
              <a:spcBef>
                <a:spcPct val="0"/>
              </a:spcBef>
              <a:spcAft>
                <a:spcPct val="0"/>
              </a:spcAft>
              <a:defRPr sz="3600">
                <a:solidFill>
                  <a:srgbClr val="00468B"/>
                </a:solidFill>
                <a:latin typeface="Arial" charset="0"/>
                <a:ea typeface="ＭＳ Ｐゴシック" pitchFamily="1" charset="-128"/>
              </a:defRPr>
            </a:lvl4pPr>
            <a:lvl5pPr algn="l" rtl="0" fontAlgn="base">
              <a:spcBef>
                <a:spcPct val="0"/>
              </a:spcBef>
              <a:spcAft>
                <a:spcPct val="0"/>
              </a:spcAft>
              <a:defRPr sz="3600">
                <a:solidFill>
                  <a:srgbClr val="00468B"/>
                </a:solidFill>
                <a:latin typeface="Arial" charset="0"/>
                <a:ea typeface="ＭＳ Ｐゴシック" pitchFamily="1" charset="-128"/>
              </a:defRPr>
            </a:lvl5pPr>
            <a:lvl6pPr marL="457200" algn="l" rtl="0" fontAlgn="base">
              <a:spcBef>
                <a:spcPct val="0"/>
              </a:spcBef>
              <a:spcAft>
                <a:spcPct val="0"/>
              </a:spcAft>
              <a:defRPr sz="3600">
                <a:solidFill>
                  <a:srgbClr val="00468B"/>
                </a:solidFill>
                <a:latin typeface="Arial" charset="0"/>
                <a:ea typeface="ＭＳ Ｐゴシック" pitchFamily="1" charset="-128"/>
              </a:defRPr>
            </a:lvl6pPr>
            <a:lvl7pPr marL="914400" algn="l" rtl="0" fontAlgn="base">
              <a:spcBef>
                <a:spcPct val="0"/>
              </a:spcBef>
              <a:spcAft>
                <a:spcPct val="0"/>
              </a:spcAft>
              <a:defRPr sz="3600">
                <a:solidFill>
                  <a:srgbClr val="00468B"/>
                </a:solidFill>
                <a:latin typeface="Arial" charset="0"/>
                <a:ea typeface="ＭＳ Ｐゴシック" pitchFamily="1" charset="-128"/>
              </a:defRPr>
            </a:lvl7pPr>
            <a:lvl8pPr marL="1371600" algn="l" rtl="0" fontAlgn="base">
              <a:spcBef>
                <a:spcPct val="0"/>
              </a:spcBef>
              <a:spcAft>
                <a:spcPct val="0"/>
              </a:spcAft>
              <a:defRPr sz="3600">
                <a:solidFill>
                  <a:srgbClr val="00468B"/>
                </a:solidFill>
                <a:latin typeface="Arial" charset="0"/>
                <a:ea typeface="ＭＳ Ｐゴシック" pitchFamily="1" charset="-128"/>
              </a:defRPr>
            </a:lvl8pPr>
            <a:lvl9pPr marL="1828800" algn="l" rtl="0" fontAlgn="base">
              <a:spcBef>
                <a:spcPct val="0"/>
              </a:spcBef>
              <a:spcAft>
                <a:spcPct val="0"/>
              </a:spcAft>
              <a:defRPr sz="3600">
                <a:solidFill>
                  <a:srgbClr val="00468B"/>
                </a:solidFill>
                <a:latin typeface="Arial" charset="0"/>
                <a:ea typeface="ＭＳ Ｐゴシック" pitchFamily="1" charset="-128"/>
              </a:defRPr>
            </a:lvl9pPr>
          </a:lstStyle>
          <a:p>
            <a:endParaRPr lang="en-US" kern="0" dirty="0"/>
          </a:p>
        </p:txBody>
      </p:sp>
    </p:spTree>
    <p:extLst>
      <p:ext uri="{BB962C8B-B14F-4D97-AF65-F5344CB8AC3E}">
        <p14:creationId xmlns:p14="http://schemas.microsoft.com/office/powerpoint/2010/main" val="2445666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3" y="237284"/>
            <a:ext cx="7010400" cy="712882"/>
          </a:xfrm>
        </p:spPr>
        <p:txBody>
          <a:bodyPr/>
          <a:lstStyle/>
          <a:p>
            <a:r>
              <a:rPr lang="en-US" sz="3200" dirty="0"/>
              <a:t>Starting the Process (cont’d)</a:t>
            </a:r>
          </a:p>
        </p:txBody>
      </p:sp>
      <p:sp>
        <p:nvSpPr>
          <p:cNvPr id="7" name="Slide Number Placeholder 6"/>
          <p:cNvSpPr>
            <a:spLocks noGrp="1"/>
          </p:cNvSpPr>
          <p:nvPr>
            <p:ph type="sldNum" sz="quarter" idx="10"/>
          </p:nvPr>
        </p:nvSpPr>
        <p:spPr/>
        <p:txBody>
          <a:bodyPr/>
          <a:lstStyle/>
          <a:p>
            <a:fld id="{B9BE600C-E191-4938-A669-4E982F4F3928}" type="slidenum">
              <a:rPr lang="en-US" smtClean="0"/>
              <a:pPr/>
              <a:t>45</a:t>
            </a:fld>
            <a:endParaRPr lang="en-US"/>
          </a:p>
        </p:txBody>
      </p:sp>
      <p:sp>
        <p:nvSpPr>
          <p:cNvPr id="3" name="Subtitle 2"/>
          <p:cNvSpPr>
            <a:spLocks noGrp="1"/>
          </p:cNvSpPr>
          <p:nvPr>
            <p:ph sz="quarter" idx="4294967295"/>
          </p:nvPr>
        </p:nvSpPr>
        <p:spPr>
          <a:xfrm>
            <a:off x="533400" y="1066800"/>
            <a:ext cx="8077200" cy="5181600"/>
          </a:xfrm>
          <a:prstGeom prst="rect">
            <a:avLst/>
          </a:prstGeom>
        </p:spPr>
        <p:txBody>
          <a:bodyPr/>
          <a:lstStyle/>
          <a:p>
            <a:pPr lvl="0">
              <a:buFont typeface="Wingdings" panose="05000000000000000000" pitchFamily="2" charset="2"/>
              <a:buChar char="§"/>
            </a:pPr>
            <a:r>
              <a:rPr lang="en-US" sz="2200" b="1" dirty="0"/>
              <a:t>Pilot the process</a:t>
            </a:r>
          </a:p>
          <a:p>
            <a:pPr lvl="1"/>
            <a:r>
              <a:rPr lang="en-US" sz="1800" dirty="0"/>
              <a:t>Start with one location or floor</a:t>
            </a:r>
          </a:p>
          <a:p>
            <a:pPr lvl="1"/>
            <a:r>
              <a:rPr lang="en-US" sz="1800" dirty="0"/>
              <a:t>Start with one department</a:t>
            </a:r>
          </a:p>
          <a:p>
            <a:pPr lvl="1"/>
            <a:r>
              <a:rPr lang="en-US" sz="1800" dirty="0"/>
              <a:t>Choose front desk/patient services staff who are champions</a:t>
            </a:r>
          </a:p>
          <a:p>
            <a:pPr lvl="1"/>
            <a:r>
              <a:rPr lang="en-US" sz="1800" dirty="0"/>
              <a:t>Frequent check-ins with staff piloting the process</a:t>
            </a:r>
          </a:p>
          <a:p>
            <a:pPr lvl="1"/>
            <a:r>
              <a:rPr lang="en-US" sz="1800" dirty="0"/>
              <a:t>PDSA</a:t>
            </a:r>
          </a:p>
          <a:p>
            <a:pPr lvl="2"/>
            <a:r>
              <a:rPr lang="en-US" sz="1800" dirty="0"/>
              <a:t>Consider using this process to implement and monitor data collection</a:t>
            </a:r>
            <a:endParaRPr lang="en-US" sz="1800" b="1" dirty="0"/>
          </a:p>
          <a:p>
            <a:pPr lvl="0">
              <a:buFont typeface="Wingdings" panose="05000000000000000000" pitchFamily="2" charset="2"/>
              <a:buChar char="§"/>
            </a:pPr>
            <a:r>
              <a:rPr lang="en-US" sz="2200" b="1" dirty="0"/>
              <a:t>EHR Customization</a:t>
            </a:r>
          </a:p>
          <a:p>
            <a:pPr lvl="1"/>
            <a:r>
              <a:rPr lang="en-US" sz="1800" dirty="0"/>
              <a:t>Create structured and discrete data fields</a:t>
            </a:r>
          </a:p>
          <a:p>
            <a:pPr lvl="1"/>
            <a:r>
              <a:rPr lang="en-US" sz="1800" dirty="0"/>
              <a:t>Limit ability to free text responses into the field</a:t>
            </a:r>
          </a:p>
          <a:p>
            <a:pPr lvl="1"/>
            <a:r>
              <a:rPr lang="en-US" sz="1800" dirty="0"/>
              <a:t>Differentiate between default values and missing/unknown values </a:t>
            </a:r>
          </a:p>
          <a:p>
            <a:pPr lvl="1"/>
            <a:r>
              <a:rPr lang="en-US" sz="1800" dirty="0"/>
              <a:t>Placement of data fields and how data will be stored/entered</a:t>
            </a:r>
          </a:p>
          <a:p>
            <a:pPr lvl="2"/>
            <a:r>
              <a:rPr lang="en-US" sz="1400" dirty="0"/>
              <a:t>Access to SOGI information</a:t>
            </a:r>
          </a:p>
          <a:p>
            <a:pPr lvl="2"/>
            <a:r>
              <a:rPr lang="en-US" sz="1800" dirty="0"/>
              <a:t>Does staff have EHR permission to enter , modify or view data?</a:t>
            </a:r>
          </a:p>
          <a:p>
            <a:pPr lvl="1"/>
            <a:r>
              <a:rPr lang="en-US" sz="1800" dirty="0"/>
              <a:t>Creating or editing new templates/intake forms</a:t>
            </a:r>
          </a:p>
          <a:p>
            <a:pPr lvl="2"/>
            <a:endParaRPr lang="en-US" sz="1200" dirty="0"/>
          </a:p>
          <a:p>
            <a:pPr lvl="1"/>
            <a:endParaRPr lang="en-US" sz="1500" dirty="0"/>
          </a:p>
          <a:p>
            <a:endParaRPr lang="en-US" sz="1800" dirty="0"/>
          </a:p>
          <a:p>
            <a:pPr lvl="0"/>
            <a:endParaRPr lang="en-US" sz="1800" dirty="0"/>
          </a:p>
          <a:p>
            <a:endParaRPr lang="en-US" sz="1800" dirty="0"/>
          </a:p>
        </p:txBody>
      </p:sp>
    </p:spTree>
    <p:extLst>
      <p:ext uri="{BB962C8B-B14F-4D97-AF65-F5344CB8AC3E}">
        <p14:creationId xmlns:p14="http://schemas.microsoft.com/office/powerpoint/2010/main" val="1211865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35" y="136525"/>
            <a:ext cx="8229600" cy="914400"/>
          </a:xfrm>
        </p:spPr>
        <p:txBody>
          <a:bodyPr/>
          <a:lstStyle/>
          <a:p>
            <a:r>
              <a:rPr lang="en-US" dirty="0"/>
              <a:t>Registration (Check-in) Process</a:t>
            </a:r>
          </a:p>
        </p:txBody>
      </p:sp>
      <p:sp>
        <p:nvSpPr>
          <p:cNvPr id="5" name="Slide Number Placeholder 4"/>
          <p:cNvSpPr>
            <a:spLocks noGrp="1"/>
          </p:cNvSpPr>
          <p:nvPr>
            <p:ph type="sldNum" sz="quarter" idx="10"/>
          </p:nvPr>
        </p:nvSpPr>
        <p:spPr/>
        <p:txBody>
          <a:bodyPr/>
          <a:lstStyle/>
          <a:p>
            <a:fld id="{B9BE600C-E191-4938-A669-4E982F4F3928}" type="slidenum">
              <a:rPr lang="en-US" smtClean="0"/>
              <a:pPr/>
              <a:t>46</a:t>
            </a:fld>
            <a:endParaRPr lang="en-US"/>
          </a:p>
        </p:txBody>
      </p:sp>
      <p:sp>
        <p:nvSpPr>
          <p:cNvPr id="4" name="Content Placeholder 3"/>
          <p:cNvSpPr>
            <a:spLocks noGrp="1"/>
          </p:cNvSpPr>
          <p:nvPr>
            <p:ph sz="quarter" idx="11"/>
          </p:nvPr>
        </p:nvSpPr>
        <p:spPr>
          <a:xfrm>
            <a:off x="457200" y="1676400"/>
            <a:ext cx="8229600" cy="4495800"/>
          </a:xfrm>
        </p:spPr>
        <p:txBody>
          <a:bodyPr/>
          <a:lstStyle/>
          <a:p>
            <a:pPr lvl="0"/>
            <a:r>
              <a:rPr lang="en-US" sz="2400" dirty="0"/>
              <a:t>Both new and existing patients review and complete a registration form</a:t>
            </a:r>
          </a:p>
          <a:p>
            <a:pPr lvl="0"/>
            <a:r>
              <a:rPr lang="en-US" sz="2400" dirty="0"/>
              <a:t>All patients check-in with a Patient Services Staff regardless of department or location</a:t>
            </a:r>
          </a:p>
          <a:p>
            <a:pPr lvl="0"/>
            <a:r>
              <a:rPr lang="en-US" sz="2400" dirty="0"/>
              <a:t>Insurance information is requested at check-in/registration</a:t>
            </a:r>
          </a:p>
          <a:p>
            <a:pPr lvl="0"/>
            <a:r>
              <a:rPr lang="en-US" sz="2400" dirty="0"/>
              <a:t>Patient Services staff enters information into our EHR</a:t>
            </a:r>
          </a:p>
          <a:p>
            <a:pPr lvl="0"/>
            <a:r>
              <a:rPr lang="en-US" sz="2400" dirty="0"/>
              <a:t>Patient remains in waiting room until called by clinical staff (e.g. Medical Assistant, Behavioral Health Therapist)</a:t>
            </a:r>
          </a:p>
          <a:p>
            <a:endParaRPr lang="en-US" sz="2400" dirty="0"/>
          </a:p>
          <a:p>
            <a:pPr marL="0" indent="0">
              <a:buNone/>
            </a:pPr>
            <a:endParaRPr lang="en-US" sz="2400" dirty="0"/>
          </a:p>
        </p:txBody>
      </p:sp>
      <p:sp>
        <p:nvSpPr>
          <p:cNvPr id="3" name="Footer Placeholder 2"/>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1616096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Information to Patients</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47</a:t>
            </a:fld>
            <a:endParaRPr lang="en-US">
              <a:solidFill>
                <a:srgbClr val="717073">
                  <a:tint val="75000"/>
                </a:srgbClr>
              </a:solidFill>
              <a:latin typeface="Verdana"/>
            </a:endParaRPr>
          </a:p>
        </p:txBody>
      </p:sp>
      <p:sp>
        <p:nvSpPr>
          <p:cNvPr id="4" name="Footer Placeholder 3"/>
          <p:cNvSpPr>
            <a:spLocks noGrp="1"/>
          </p:cNvSpPr>
          <p:nvPr>
            <p:ph type="ftr" sz="quarter" idx="11"/>
          </p:nvPr>
        </p:nvSpPr>
        <p:spPr/>
        <p:txBody>
          <a:bodyPr/>
          <a:lstStyle/>
          <a:p>
            <a:r>
              <a:rPr lang="en-US"/>
              <a:t>www.lgbthealtheducation.org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76400"/>
            <a:ext cx="5486400" cy="4005022"/>
          </a:xfrm>
          <a:prstGeom prst="rect">
            <a:avLst/>
          </a:prstGeom>
        </p:spPr>
      </p:pic>
    </p:spTree>
    <p:extLst>
      <p:ext uri="{BB962C8B-B14F-4D97-AF65-F5344CB8AC3E}">
        <p14:creationId xmlns:p14="http://schemas.microsoft.com/office/powerpoint/2010/main" val="3049792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Information to Patients</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48</a:t>
            </a:fld>
            <a:endParaRPr lang="en-US">
              <a:solidFill>
                <a:srgbClr val="717073">
                  <a:tint val="75000"/>
                </a:srgbClr>
              </a:solidFill>
              <a:latin typeface="Verdana"/>
            </a:endParaRPr>
          </a:p>
        </p:txBody>
      </p:sp>
      <p:sp>
        <p:nvSpPr>
          <p:cNvPr id="4" name="Footer Placeholder 3"/>
          <p:cNvSpPr>
            <a:spLocks noGrp="1"/>
          </p:cNvSpPr>
          <p:nvPr>
            <p:ph type="ftr" sz="quarter" idx="11"/>
          </p:nvPr>
        </p:nvSpPr>
        <p:spPr/>
        <p:txBody>
          <a:bodyPr/>
          <a:lstStyle/>
          <a:p>
            <a:r>
              <a:rPr lang="en-US"/>
              <a:t>www.lgbthealtheducation.org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00200"/>
            <a:ext cx="6206907" cy="4480560"/>
          </a:xfrm>
          <a:prstGeom prst="rect">
            <a:avLst/>
          </a:prstGeom>
        </p:spPr>
      </p:pic>
    </p:spTree>
    <p:extLst>
      <p:ext uri="{BB962C8B-B14F-4D97-AF65-F5344CB8AC3E}">
        <p14:creationId xmlns:p14="http://schemas.microsoft.com/office/powerpoint/2010/main" val="2867432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lstStyle/>
          <a:p>
            <a:r>
              <a:rPr lang="en-US" dirty="0"/>
              <a:t>Sample Registration Intake Form</a:t>
            </a:r>
            <a:br>
              <a:rPr lang="en-US" dirty="0"/>
            </a:br>
            <a:endParaRPr lang="en-US" dirty="0"/>
          </a:p>
        </p:txBody>
      </p:sp>
      <p:sp>
        <p:nvSpPr>
          <p:cNvPr id="5" name="Content Placeholder 4"/>
          <p:cNvSpPr>
            <a:spLocks noGrp="1"/>
          </p:cNvSpPr>
          <p:nvPr>
            <p:ph sz="half" idx="1"/>
          </p:nvPr>
        </p:nvSpPr>
        <p:spPr>
          <a:xfrm>
            <a:off x="395060" y="918102"/>
            <a:ext cx="2438400" cy="4724398"/>
          </a:xfrm>
        </p:spPr>
        <p:txBody>
          <a:bodyPr/>
          <a:lstStyle/>
          <a:p>
            <a:r>
              <a:rPr lang="en-US" sz="2000" dirty="0"/>
              <a:t>Legal Name</a:t>
            </a:r>
          </a:p>
          <a:p>
            <a:r>
              <a:rPr lang="en-US" sz="2000" dirty="0"/>
              <a:t>Name Used</a:t>
            </a:r>
          </a:p>
          <a:p>
            <a:r>
              <a:rPr lang="en-US" sz="2000" dirty="0"/>
              <a:t>Pronouns</a:t>
            </a:r>
            <a:endParaRPr lang="en-US" sz="1800" dirty="0"/>
          </a:p>
          <a:p>
            <a:r>
              <a:rPr lang="en-US" sz="2000" dirty="0"/>
              <a:t>Legal Sex</a:t>
            </a:r>
          </a:p>
          <a:p>
            <a:r>
              <a:rPr lang="en-US" sz="2000" dirty="0"/>
              <a:t>Parent/Guardian</a:t>
            </a:r>
          </a:p>
          <a:p>
            <a:r>
              <a:rPr lang="en-US" sz="2000" dirty="0"/>
              <a:t>Sexual Orientation	</a:t>
            </a:r>
          </a:p>
          <a:p>
            <a:r>
              <a:rPr lang="en-US" sz="2000" dirty="0"/>
              <a:t>Gender Identity</a:t>
            </a:r>
          </a:p>
          <a:p>
            <a:r>
              <a:rPr lang="en-US" sz="2000" dirty="0"/>
              <a:t>Assigned Sex at Birth</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49</a:t>
            </a:fld>
            <a:endParaRPr lang="en-US">
              <a:solidFill>
                <a:srgbClr val="717073">
                  <a:tint val="75000"/>
                </a:srgbClr>
              </a:solidFill>
              <a:latin typeface="Verdana"/>
            </a:endParaRPr>
          </a:p>
        </p:txBody>
      </p:sp>
      <p:sp>
        <p:nvSpPr>
          <p:cNvPr id="4" name="Footer Placeholder 3"/>
          <p:cNvSpPr>
            <a:spLocks noGrp="1"/>
          </p:cNvSpPr>
          <p:nvPr>
            <p:ph type="ftr" sz="quarter" idx="11"/>
          </p:nvPr>
        </p:nvSpPr>
        <p:spPr/>
        <p:txBody>
          <a:bodyPr/>
          <a:lstStyle/>
          <a:p>
            <a:r>
              <a:rPr lang="en-US"/>
              <a:t>www.lgbthealtheducation.org</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520" y="726558"/>
            <a:ext cx="4978280" cy="6096000"/>
          </a:xfrm>
          <a:prstGeom prst="rect">
            <a:avLst/>
          </a:prstGeom>
        </p:spPr>
      </p:pic>
      <p:sp>
        <p:nvSpPr>
          <p:cNvPr id="2" name="5-Point Star 1"/>
          <p:cNvSpPr>
            <a:spLocks noChangeAspect="1"/>
          </p:cNvSpPr>
          <p:nvPr/>
        </p:nvSpPr>
        <p:spPr>
          <a:xfrm>
            <a:off x="3552977" y="1270206"/>
            <a:ext cx="365760" cy="36576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5-Point Star 10"/>
          <p:cNvSpPr>
            <a:spLocks noChangeAspect="1"/>
          </p:cNvSpPr>
          <p:nvPr/>
        </p:nvSpPr>
        <p:spPr>
          <a:xfrm>
            <a:off x="6827520" y="1290438"/>
            <a:ext cx="365760" cy="36576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5-Point Star 11"/>
          <p:cNvSpPr>
            <a:spLocks noChangeAspect="1"/>
          </p:cNvSpPr>
          <p:nvPr/>
        </p:nvSpPr>
        <p:spPr>
          <a:xfrm>
            <a:off x="3544587" y="3523846"/>
            <a:ext cx="365760" cy="36576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5-Point Star 12"/>
          <p:cNvSpPr>
            <a:spLocks noChangeAspect="1"/>
          </p:cNvSpPr>
          <p:nvPr/>
        </p:nvSpPr>
        <p:spPr>
          <a:xfrm>
            <a:off x="5181600" y="5273351"/>
            <a:ext cx="365760" cy="36576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5-Point Star 13"/>
          <p:cNvSpPr>
            <a:spLocks noChangeAspect="1"/>
          </p:cNvSpPr>
          <p:nvPr/>
        </p:nvSpPr>
        <p:spPr>
          <a:xfrm>
            <a:off x="4856090" y="6182789"/>
            <a:ext cx="365760" cy="36576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263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3A: Sex Assigned at Birth</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5</a:t>
            </a:fld>
            <a:endParaRPr lang="en-US">
              <a:solidFill>
                <a:srgbClr val="717073">
                  <a:tint val="75000"/>
                </a:srgbClr>
              </a:solidFill>
              <a:latin typeface="Verdana"/>
            </a:endParaRPr>
          </a:p>
        </p:txBody>
      </p:sp>
      <p:pic>
        <p:nvPicPr>
          <p:cNvPr id="6" name="Content Placeholder 5"/>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219200" y="1905000"/>
            <a:ext cx="6258798" cy="2972215"/>
          </a:xfrm>
        </p:spPr>
      </p:pic>
      <p:sp>
        <p:nvSpPr>
          <p:cNvPr id="5" name="Footer Placeholder 4"/>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4196100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35" y="136525"/>
            <a:ext cx="8229600" cy="914400"/>
          </a:xfrm>
        </p:spPr>
        <p:txBody>
          <a:bodyPr/>
          <a:lstStyle/>
          <a:p>
            <a:r>
              <a:rPr lang="en-US" dirty="0"/>
              <a:t>Privacy and Confidentiality</a:t>
            </a:r>
          </a:p>
        </p:txBody>
      </p:sp>
      <p:sp>
        <p:nvSpPr>
          <p:cNvPr id="5" name="Slide Number Placeholder 4"/>
          <p:cNvSpPr>
            <a:spLocks noGrp="1"/>
          </p:cNvSpPr>
          <p:nvPr>
            <p:ph type="sldNum" sz="quarter" idx="10"/>
          </p:nvPr>
        </p:nvSpPr>
        <p:spPr/>
        <p:txBody>
          <a:bodyPr/>
          <a:lstStyle/>
          <a:p>
            <a:fld id="{B9BE600C-E191-4938-A669-4E982F4F3928}" type="slidenum">
              <a:rPr lang="en-US" smtClean="0"/>
              <a:pPr/>
              <a:t>50</a:t>
            </a:fld>
            <a:endParaRPr lang="en-US"/>
          </a:p>
        </p:txBody>
      </p:sp>
      <p:sp>
        <p:nvSpPr>
          <p:cNvPr id="4" name="Content Placeholder 3"/>
          <p:cNvSpPr>
            <a:spLocks noGrp="1"/>
          </p:cNvSpPr>
          <p:nvPr>
            <p:ph sz="quarter" idx="11"/>
          </p:nvPr>
        </p:nvSpPr>
        <p:spPr/>
        <p:txBody>
          <a:bodyPr/>
          <a:lstStyle/>
          <a:p>
            <a:pPr lvl="0"/>
            <a:r>
              <a:rPr lang="en-US" dirty="0"/>
              <a:t>How do you keep SO/GI information private and confidential?</a:t>
            </a:r>
          </a:p>
          <a:p>
            <a:pPr lvl="1"/>
            <a:r>
              <a:rPr lang="en-US" dirty="0"/>
              <a:t>In the EHR? </a:t>
            </a:r>
          </a:p>
          <a:p>
            <a:pPr lvl="2"/>
            <a:r>
              <a:rPr lang="en-US" dirty="0"/>
              <a:t>Auditing</a:t>
            </a:r>
          </a:p>
          <a:p>
            <a:pPr lvl="2"/>
            <a:r>
              <a:rPr lang="en-US" dirty="0"/>
              <a:t>Patients have a right to know who has viewed their record</a:t>
            </a:r>
          </a:p>
          <a:p>
            <a:pPr lvl="2"/>
            <a:r>
              <a:rPr lang="en-US" dirty="0"/>
              <a:t>Some EHR’s allow for sensitivity tags or restrictions on who can view their records</a:t>
            </a:r>
          </a:p>
          <a:p>
            <a:pPr lvl="1"/>
            <a:r>
              <a:rPr lang="en-US" dirty="0"/>
              <a:t>In conversations?</a:t>
            </a:r>
          </a:p>
          <a:p>
            <a:pPr lvl="2"/>
            <a:r>
              <a:rPr lang="en-US" dirty="0"/>
              <a:t>HIPAA</a:t>
            </a:r>
          </a:p>
          <a:p>
            <a:pPr lvl="1"/>
            <a:r>
              <a:rPr lang="en-US" dirty="0"/>
              <a:t> In small communities?</a:t>
            </a:r>
            <a:endParaRPr lang="en-US" sz="2000" dirty="0"/>
          </a:p>
          <a:p>
            <a:pPr marL="0" indent="0">
              <a:buNone/>
            </a:pPr>
            <a:endParaRPr lang="en-US" sz="2400" dirty="0"/>
          </a:p>
          <a:p>
            <a:endParaRPr lang="en-US" sz="2400" dirty="0"/>
          </a:p>
        </p:txBody>
      </p:sp>
      <p:sp>
        <p:nvSpPr>
          <p:cNvPr id="3" name="Footer Placeholder 2"/>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3796470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725"/>
            <a:ext cx="8763000" cy="838200"/>
          </a:xfrm>
        </p:spPr>
        <p:txBody>
          <a:bodyPr/>
          <a:lstStyle/>
          <a:p>
            <a:r>
              <a:rPr lang="en-US" sz="3800" dirty="0"/>
              <a:t>Managing Challenges and  Problems</a:t>
            </a:r>
          </a:p>
        </p:txBody>
      </p:sp>
      <p:sp>
        <p:nvSpPr>
          <p:cNvPr id="5" name="Slide Number Placeholder 4"/>
          <p:cNvSpPr>
            <a:spLocks noGrp="1"/>
          </p:cNvSpPr>
          <p:nvPr>
            <p:ph type="sldNum" sz="quarter" idx="10"/>
          </p:nvPr>
        </p:nvSpPr>
        <p:spPr/>
        <p:txBody>
          <a:bodyPr/>
          <a:lstStyle/>
          <a:p>
            <a:fld id="{B9BE600C-E191-4938-A669-4E982F4F3928}" type="slidenum">
              <a:rPr lang="en-US" smtClean="0"/>
              <a:pPr/>
              <a:t>51</a:t>
            </a:fld>
            <a:endParaRPr lang="en-US"/>
          </a:p>
        </p:txBody>
      </p:sp>
      <p:sp>
        <p:nvSpPr>
          <p:cNvPr id="4" name="Content Placeholder 3"/>
          <p:cNvSpPr>
            <a:spLocks noGrp="1"/>
          </p:cNvSpPr>
          <p:nvPr>
            <p:ph sz="quarter" idx="11"/>
          </p:nvPr>
        </p:nvSpPr>
        <p:spPr>
          <a:xfrm>
            <a:off x="304800" y="1219199"/>
            <a:ext cx="8229600" cy="4632325"/>
          </a:xfrm>
        </p:spPr>
        <p:txBody>
          <a:bodyPr/>
          <a:lstStyle/>
          <a:p>
            <a:pPr lvl="0"/>
            <a:r>
              <a:rPr lang="en-US" dirty="0"/>
              <a:t>How do you respond to patients who do not want to disclose SO, GI, or sex assigned at birth?</a:t>
            </a:r>
          </a:p>
          <a:p>
            <a:pPr lvl="1"/>
            <a:r>
              <a:rPr lang="en-US" dirty="0"/>
              <a:t>Patients who have a primary language other than English or different cultural backgrounds?</a:t>
            </a:r>
          </a:p>
          <a:p>
            <a:pPr lvl="0"/>
            <a:r>
              <a:rPr lang="en-US" dirty="0"/>
              <a:t>What kinds of communication problems occur (e.g., </a:t>
            </a:r>
            <a:r>
              <a:rPr lang="en-US" dirty="0" err="1"/>
              <a:t>misgendering</a:t>
            </a:r>
            <a:r>
              <a:rPr lang="en-US" dirty="0"/>
              <a:t>/pronouns, etc.), and how do you deal with mistakes? </a:t>
            </a:r>
            <a:endParaRPr lang="en-US" sz="2400" dirty="0"/>
          </a:p>
          <a:p>
            <a:pPr lvl="0"/>
            <a:r>
              <a:rPr lang="en-US" dirty="0"/>
              <a:t>How else do you handle patient complaints?</a:t>
            </a:r>
            <a:endParaRPr lang="en-US" sz="2400" dirty="0"/>
          </a:p>
          <a:p>
            <a:pPr lvl="1"/>
            <a:r>
              <a:rPr lang="en-US" dirty="0"/>
              <a:t>e.g., working with transgender patient navigator, clinical staff</a:t>
            </a:r>
            <a:endParaRPr lang="en-US" sz="2400" dirty="0"/>
          </a:p>
          <a:p>
            <a:endParaRPr lang="en-US" sz="2400" dirty="0"/>
          </a:p>
        </p:txBody>
      </p:sp>
      <p:sp>
        <p:nvSpPr>
          <p:cNvPr id="3" name="Footer Placeholder 2"/>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4020757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725"/>
            <a:ext cx="8763000" cy="701675"/>
          </a:xfrm>
        </p:spPr>
        <p:txBody>
          <a:bodyPr/>
          <a:lstStyle/>
          <a:p>
            <a:r>
              <a:rPr lang="en-US" sz="3200" dirty="0"/>
              <a:t>Managing Challenges and  Problems (cont.)</a:t>
            </a:r>
          </a:p>
        </p:txBody>
      </p:sp>
      <p:sp>
        <p:nvSpPr>
          <p:cNvPr id="5" name="Slide Number Placeholder 4"/>
          <p:cNvSpPr>
            <a:spLocks noGrp="1"/>
          </p:cNvSpPr>
          <p:nvPr>
            <p:ph type="sldNum" sz="quarter" idx="10"/>
          </p:nvPr>
        </p:nvSpPr>
        <p:spPr/>
        <p:txBody>
          <a:bodyPr/>
          <a:lstStyle/>
          <a:p>
            <a:fld id="{B9BE600C-E191-4938-A669-4E982F4F3928}" type="slidenum">
              <a:rPr lang="en-US" smtClean="0"/>
              <a:pPr/>
              <a:t>52</a:t>
            </a:fld>
            <a:endParaRPr lang="en-US"/>
          </a:p>
        </p:txBody>
      </p:sp>
      <p:sp>
        <p:nvSpPr>
          <p:cNvPr id="4" name="Content Placeholder 3"/>
          <p:cNvSpPr>
            <a:spLocks noGrp="1"/>
          </p:cNvSpPr>
          <p:nvPr>
            <p:ph sz="quarter" idx="11"/>
          </p:nvPr>
        </p:nvSpPr>
        <p:spPr>
          <a:xfrm>
            <a:off x="457200" y="990600"/>
            <a:ext cx="8229600" cy="5181600"/>
          </a:xfrm>
        </p:spPr>
        <p:txBody>
          <a:bodyPr/>
          <a:lstStyle/>
          <a:p>
            <a:pPr lvl="0"/>
            <a:r>
              <a:rPr lang="en-US" sz="2400" dirty="0"/>
              <a:t>What other problems should you anticipate and how do you deal with it? e.g.,	</a:t>
            </a:r>
          </a:p>
          <a:p>
            <a:pPr lvl="1"/>
            <a:r>
              <a:rPr lang="en-US" dirty="0"/>
              <a:t>Patient’s name doesn’t match their insurance card</a:t>
            </a:r>
          </a:p>
          <a:p>
            <a:pPr lvl="1"/>
            <a:r>
              <a:rPr lang="en-US" dirty="0"/>
              <a:t>When a provider changes name/gender on EHR, and it does not match the insurance information?</a:t>
            </a:r>
            <a:endParaRPr lang="en-US" sz="2000" dirty="0"/>
          </a:p>
          <a:p>
            <a:pPr lvl="1"/>
            <a:r>
              <a:rPr lang="en-US" dirty="0"/>
              <a:t>Using the most updated registration form</a:t>
            </a:r>
          </a:p>
          <a:p>
            <a:pPr lvl="2"/>
            <a:r>
              <a:rPr lang="en-US" dirty="0"/>
              <a:t>Discard older versions</a:t>
            </a:r>
          </a:p>
          <a:p>
            <a:pPr lvl="2"/>
            <a:r>
              <a:rPr lang="en-US" dirty="0"/>
              <a:t>Keep a laminated copy in Patient Services Manual</a:t>
            </a:r>
          </a:p>
          <a:p>
            <a:r>
              <a:rPr lang="en-US" sz="2600" dirty="0"/>
              <a:t>How do you deal with searching for a patient in the EHR?</a:t>
            </a:r>
          </a:p>
          <a:p>
            <a:r>
              <a:rPr lang="en-US" sz="2600" dirty="0"/>
              <a:t>How do you check for quality/ and fix issues of the registration data?</a:t>
            </a:r>
          </a:p>
          <a:p>
            <a:pPr lvl="1"/>
            <a:endParaRPr lang="en-US" sz="2000" dirty="0"/>
          </a:p>
          <a:p>
            <a:pPr marL="0" indent="0">
              <a:buNone/>
            </a:pPr>
            <a:endParaRPr lang="en-US" sz="2400" dirty="0"/>
          </a:p>
          <a:p>
            <a:endParaRPr lang="en-US" sz="2400" dirty="0"/>
          </a:p>
        </p:txBody>
      </p:sp>
      <p:sp>
        <p:nvSpPr>
          <p:cNvPr id="3" name="Footer Placeholder 2"/>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4010774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Pronoun Color Code</a:t>
            </a:r>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53</a:t>
            </a:fld>
            <a:endParaRPr lang="en-US">
              <a:solidFill>
                <a:srgbClr val="717073">
                  <a:tint val="75000"/>
                </a:srgbClr>
              </a:solidFill>
              <a:latin typeface="Verdana"/>
            </a:endParaRPr>
          </a:p>
        </p:txBody>
      </p:sp>
      <p:sp>
        <p:nvSpPr>
          <p:cNvPr id="4" name="Footer Placeholder 3"/>
          <p:cNvSpPr>
            <a:spLocks noGrp="1"/>
          </p:cNvSpPr>
          <p:nvPr>
            <p:ph type="ftr" sz="quarter" idx="11"/>
          </p:nvPr>
        </p:nvSpPr>
        <p:spPr/>
        <p:txBody>
          <a:bodyPr/>
          <a:lstStyle/>
          <a:p>
            <a:r>
              <a:rPr lang="en-US" dirty="0"/>
              <a:t>www.lgbthealtheducation.org</a:t>
            </a:r>
          </a:p>
        </p:txBody>
      </p:sp>
      <p:sp>
        <p:nvSpPr>
          <p:cNvPr id="5" name="Rectangle 4"/>
          <p:cNvSpPr/>
          <p:nvPr/>
        </p:nvSpPr>
        <p:spPr>
          <a:xfrm>
            <a:off x="1295400" y="1828800"/>
            <a:ext cx="914400" cy="914400"/>
          </a:xfrm>
          <a:prstGeom prst="rect">
            <a:avLst/>
          </a:prstGeom>
          <a:solidFill>
            <a:schemeClr val="accent5">
              <a:lumMod val="60000"/>
              <a:lumOff val="4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95400" y="3124200"/>
            <a:ext cx="914400" cy="914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95400" y="4419600"/>
            <a:ext cx="914400" cy="914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514600" y="2286000"/>
            <a:ext cx="4624536" cy="461665"/>
          </a:xfrm>
          <a:prstGeom prst="rect">
            <a:avLst/>
          </a:prstGeom>
          <a:noFill/>
        </p:spPr>
        <p:txBody>
          <a:bodyPr wrap="none" lIns="0" rIns="0" rtlCol="0">
            <a:spAutoFit/>
          </a:bodyPr>
          <a:lstStyle/>
          <a:p>
            <a:r>
              <a:rPr lang="en-US" dirty="0">
                <a:solidFill>
                  <a:schemeClr val="tx1"/>
                </a:solidFill>
                <a:latin typeface="+mn-lt"/>
              </a:rPr>
              <a:t>Female Pronouns, e.g. She/Her/Hers</a:t>
            </a:r>
          </a:p>
        </p:txBody>
      </p:sp>
      <p:sp>
        <p:nvSpPr>
          <p:cNvPr id="9" name="TextBox 8"/>
          <p:cNvSpPr txBox="1"/>
          <p:nvPr/>
        </p:nvSpPr>
        <p:spPr>
          <a:xfrm>
            <a:off x="2514600" y="3581400"/>
            <a:ext cx="4039567" cy="461665"/>
          </a:xfrm>
          <a:prstGeom prst="rect">
            <a:avLst/>
          </a:prstGeom>
          <a:noFill/>
        </p:spPr>
        <p:txBody>
          <a:bodyPr wrap="none" lIns="0" rIns="0" rtlCol="0">
            <a:spAutoFit/>
          </a:bodyPr>
          <a:lstStyle/>
          <a:p>
            <a:r>
              <a:rPr lang="en-US" dirty="0">
                <a:solidFill>
                  <a:schemeClr val="tx1"/>
                </a:solidFill>
                <a:latin typeface="+mn-lt"/>
              </a:rPr>
              <a:t>Male Pronouns, e.g. He/Him/His</a:t>
            </a:r>
          </a:p>
        </p:txBody>
      </p:sp>
      <p:sp>
        <p:nvSpPr>
          <p:cNvPr id="10" name="TextBox 9"/>
          <p:cNvSpPr txBox="1"/>
          <p:nvPr/>
        </p:nvSpPr>
        <p:spPr>
          <a:xfrm flipH="1">
            <a:off x="2514600" y="4796135"/>
            <a:ext cx="6172200" cy="461665"/>
          </a:xfrm>
          <a:prstGeom prst="rect">
            <a:avLst/>
          </a:prstGeom>
          <a:noFill/>
        </p:spPr>
        <p:txBody>
          <a:bodyPr wrap="square" lIns="0" rIns="0" rtlCol="0">
            <a:spAutoFit/>
          </a:bodyPr>
          <a:lstStyle/>
          <a:p>
            <a:r>
              <a:rPr lang="en-US" dirty="0">
                <a:solidFill>
                  <a:schemeClr val="tx1"/>
                </a:solidFill>
                <a:latin typeface="+mn-lt"/>
              </a:rPr>
              <a:t>Non-binary Pronouns, e.g. They/Them/Their</a:t>
            </a:r>
          </a:p>
        </p:txBody>
      </p:sp>
    </p:spTree>
    <p:extLst>
      <p:ext uri="{BB962C8B-B14F-4D97-AF65-F5344CB8AC3E}">
        <p14:creationId xmlns:p14="http://schemas.microsoft.com/office/powerpoint/2010/main" val="2791089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t>Current Practice: CPS Registration Screen</a:t>
            </a:r>
            <a:endParaRPr lang="en-US" dirty="0"/>
          </a:p>
        </p:txBody>
      </p:sp>
      <p:sp>
        <p:nvSpPr>
          <p:cNvPr id="3" name="Slide Number Placeholder 2"/>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54</a:t>
            </a:fld>
            <a:endParaRPr lang="en-US">
              <a:solidFill>
                <a:srgbClr val="717073">
                  <a:tint val="75000"/>
                </a:srgbClr>
              </a:solidFill>
              <a:latin typeface="Verdana"/>
            </a:endParaRPr>
          </a:p>
        </p:txBody>
      </p:sp>
      <p:pic>
        <p:nvPicPr>
          <p:cNvPr id="6" name="Content Placeholder 5"/>
          <p:cNvPicPr>
            <a:picLocks noGrp="1" noChangeAspect="1"/>
          </p:cNvPicPr>
          <p:nvPr>
            <p:ph sz="quarter" idx="11"/>
          </p:nvPr>
        </p:nvPicPr>
        <p:blipFill>
          <a:blip r:embed="rId3"/>
          <a:stretch>
            <a:fillRect/>
          </a:stretch>
        </p:blipFill>
        <p:spPr>
          <a:xfrm>
            <a:off x="761670" y="1653356"/>
            <a:ext cx="7620660" cy="4237087"/>
          </a:xfrm>
          <a:prstGeom prst="rect">
            <a:avLst/>
          </a:prstGeom>
        </p:spPr>
      </p:pic>
      <p:sp>
        <p:nvSpPr>
          <p:cNvPr id="2" name="Footer Placeholder 1"/>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2435780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t>Current Practice Registration Screen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28726"/>
            <a:ext cx="6903817" cy="509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solidFill>
                  <a:srgbClr val="000000"/>
                </a:solidFill>
              </a:rPr>
              <a:t>www.lgbthealtheducation.org</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189C0E6E-2F29-4B6E-A4BE-6CBBF1A33415}" type="slidenum">
              <a:rPr lang="en-US" smtClean="0">
                <a:solidFill>
                  <a:srgbClr val="000000">
                    <a:tint val="75000"/>
                  </a:srgbClr>
                </a:solidFill>
              </a:rPr>
              <a:pPr/>
              <a:t>55</a:t>
            </a:fld>
            <a:endParaRPr lang="en-US" dirty="0">
              <a:solidFill>
                <a:srgbClr val="000000">
                  <a:tint val="75000"/>
                </a:srgbClr>
              </a:solidFill>
            </a:endParaRPr>
          </a:p>
        </p:txBody>
      </p:sp>
    </p:spTree>
    <p:extLst>
      <p:ext uri="{BB962C8B-B14F-4D97-AF65-F5344CB8AC3E}">
        <p14:creationId xmlns:p14="http://schemas.microsoft.com/office/powerpoint/2010/main" val="2537961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229600" y="1987897"/>
            <a:ext cx="533400" cy="461665"/>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2769" name="Title 1"/>
          <p:cNvSpPr>
            <a:spLocks noGrp="1"/>
          </p:cNvSpPr>
          <p:nvPr>
            <p:ph type="title"/>
          </p:nvPr>
        </p:nvSpPr>
        <p:spPr/>
        <p:txBody>
          <a:bodyPr/>
          <a:lstStyle/>
          <a:p>
            <a:r>
              <a:rPr lang="en-US"/>
              <a:t>Current Practice: Modified Chart View</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6542"/>
            <a:ext cx="8698243" cy="4337058"/>
          </a:xfrm>
          <a:prstGeom prst="rect">
            <a:avLst/>
          </a:prstGeom>
          <a:ln>
            <a:solidFill>
              <a:schemeClr val="accent1"/>
            </a:solidFill>
          </a:ln>
        </p:spPr>
      </p:pic>
      <p:sp>
        <p:nvSpPr>
          <p:cNvPr id="7" name="TextBox 6"/>
          <p:cNvSpPr txBox="1"/>
          <p:nvPr/>
        </p:nvSpPr>
        <p:spPr>
          <a:xfrm>
            <a:off x="4451514" y="4117032"/>
            <a:ext cx="252413" cy="461665"/>
          </a:xfrm>
          <a:prstGeom prst="rect">
            <a:avLst/>
          </a:prstGeom>
          <a:solidFill>
            <a:srgbClr val="FFFF00"/>
          </a:solidFill>
        </p:spPr>
        <p:txBody>
          <a:bodyPr wrap="square" lIns="0" rIns="0" rtlCol="0">
            <a:spAutoFit/>
          </a:bodyPr>
          <a:lstStyle/>
          <a:p>
            <a:pPr algn="ctr"/>
            <a:r>
              <a:rPr lang="en-US" dirty="0">
                <a:solidFill>
                  <a:schemeClr val="tx2"/>
                </a:solidFill>
                <a:latin typeface="+mn-lt"/>
              </a:rPr>
              <a:t>1</a:t>
            </a:r>
          </a:p>
        </p:txBody>
      </p:sp>
      <p:sp>
        <p:nvSpPr>
          <p:cNvPr id="8" name="TextBox 7"/>
          <p:cNvSpPr txBox="1"/>
          <p:nvPr/>
        </p:nvSpPr>
        <p:spPr>
          <a:xfrm>
            <a:off x="2209800" y="1526232"/>
            <a:ext cx="252413" cy="461665"/>
          </a:xfrm>
          <a:prstGeom prst="rect">
            <a:avLst/>
          </a:prstGeom>
          <a:solidFill>
            <a:srgbClr val="FFFF00"/>
          </a:solidFill>
        </p:spPr>
        <p:txBody>
          <a:bodyPr wrap="square" lIns="0" rIns="0" rtlCol="0">
            <a:spAutoFit/>
          </a:bodyPr>
          <a:lstStyle/>
          <a:p>
            <a:pPr algn="ctr"/>
            <a:r>
              <a:rPr lang="en-US" dirty="0">
                <a:solidFill>
                  <a:schemeClr val="tx2"/>
                </a:solidFill>
                <a:latin typeface="+mn-lt"/>
              </a:rPr>
              <a:t>2</a:t>
            </a:r>
          </a:p>
        </p:txBody>
      </p:sp>
      <p:sp>
        <p:nvSpPr>
          <p:cNvPr id="9" name="TextBox 8"/>
          <p:cNvSpPr txBox="1"/>
          <p:nvPr/>
        </p:nvSpPr>
        <p:spPr>
          <a:xfrm>
            <a:off x="1197768" y="3124200"/>
            <a:ext cx="252413" cy="461665"/>
          </a:xfrm>
          <a:prstGeom prst="rect">
            <a:avLst/>
          </a:prstGeom>
          <a:solidFill>
            <a:srgbClr val="FFFF00"/>
          </a:solidFill>
        </p:spPr>
        <p:txBody>
          <a:bodyPr wrap="square" lIns="0" rIns="0" rtlCol="0">
            <a:spAutoFit/>
          </a:bodyPr>
          <a:lstStyle/>
          <a:p>
            <a:pPr algn="ctr"/>
            <a:r>
              <a:rPr lang="en-US" dirty="0">
                <a:solidFill>
                  <a:schemeClr val="tx2"/>
                </a:solidFill>
                <a:latin typeface="+mn-lt"/>
              </a:rPr>
              <a:t>3</a:t>
            </a:r>
          </a:p>
        </p:txBody>
      </p:sp>
      <p:sp>
        <p:nvSpPr>
          <p:cNvPr id="3" name="Rectangle 2"/>
          <p:cNvSpPr/>
          <p:nvPr/>
        </p:nvSpPr>
        <p:spPr bwMode="auto">
          <a:xfrm>
            <a:off x="8294867" y="2057400"/>
            <a:ext cx="381000" cy="304800"/>
          </a:xfrm>
          <a:prstGeom prst="rect">
            <a:avLst/>
          </a:prstGeom>
          <a:solidFill>
            <a:srgbClr val="FDA1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p:cNvSpPr/>
          <p:nvPr/>
        </p:nvSpPr>
        <p:spPr bwMode="auto">
          <a:xfrm>
            <a:off x="8077200" y="1987897"/>
            <a:ext cx="762000" cy="461665"/>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2" name="TextBox 11"/>
          <p:cNvSpPr txBox="1"/>
          <p:nvPr/>
        </p:nvSpPr>
        <p:spPr>
          <a:xfrm>
            <a:off x="7262813" y="2009629"/>
            <a:ext cx="252413" cy="461665"/>
          </a:xfrm>
          <a:prstGeom prst="rect">
            <a:avLst/>
          </a:prstGeom>
          <a:solidFill>
            <a:srgbClr val="FFFF00"/>
          </a:solidFill>
        </p:spPr>
        <p:txBody>
          <a:bodyPr wrap="square" lIns="0" rIns="0" rtlCol="0">
            <a:spAutoFit/>
          </a:bodyPr>
          <a:lstStyle/>
          <a:p>
            <a:pPr algn="ctr"/>
            <a:r>
              <a:rPr lang="en-US" dirty="0">
                <a:solidFill>
                  <a:schemeClr val="tx2"/>
                </a:solidFill>
                <a:latin typeface="+mn-lt"/>
              </a:rPr>
              <a:t>1</a:t>
            </a:r>
          </a:p>
        </p:txBody>
      </p:sp>
      <p:sp>
        <p:nvSpPr>
          <p:cNvPr id="4" name="Footer Placeholder 3"/>
          <p:cNvSpPr>
            <a:spLocks noGrp="1"/>
          </p:cNvSpPr>
          <p:nvPr>
            <p:ph type="ftr" sz="quarter" idx="11"/>
          </p:nvPr>
        </p:nvSpPr>
        <p:spPr/>
        <p:txBody>
          <a:bodyPr/>
          <a:lstStyle/>
          <a:p>
            <a:r>
              <a:rPr lang="en-US">
                <a:solidFill>
                  <a:srgbClr val="000000"/>
                </a:solidFill>
              </a:rPr>
              <a:t>www.lgbthealtheducation.org</a:t>
            </a:r>
            <a:endParaRPr lang="en-US" dirty="0">
              <a:solidFill>
                <a:srgbClr val="000000"/>
              </a:solidFill>
            </a:endParaRPr>
          </a:p>
        </p:txBody>
      </p:sp>
      <p:sp>
        <p:nvSpPr>
          <p:cNvPr id="10" name="Slide Number Placeholder 9"/>
          <p:cNvSpPr>
            <a:spLocks noGrp="1"/>
          </p:cNvSpPr>
          <p:nvPr>
            <p:ph type="sldNum" sz="quarter" idx="12"/>
          </p:nvPr>
        </p:nvSpPr>
        <p:spPr/>
        <p:txBody>
          <a:bodyPr/>
          <a:lstStyle/>
          <a:p>
            <a:fld id="{189C0E6E-2F29-4B6E-A4BE-6CBBF1A33415}" type="slidenum">
              <a:rPr lang="en-US" smtClean="0">
                <a:solidFill>
                  <a:srgbClr val="000000">
                    <a:tint val="75000"/>
                  </a:srgbClr>
                </a:solidFill>
              </a:rPr>
              <a:pPr/>
              <a:t>56</a:t>
            </a:fld>
            <a:endParaRPr lang="en-US" dirty="0">
              <a:solidFill>
                <a:srgbClr val="000000">
                  <a:tint val="75000"/>
                </a:srgbClr>
              </a:solidFill>
            </a:endParaRPr>
          </a:p>
        </p:txBody>
      </p:sp>
    </p:spTree>
    <p:extLst>
      <p:ext uri="{BB962C8B-B14F-4D97-AF65-F5344CB8AC3E}">
        <p14:creationId xmlns:p14="http://schemas.microsoft.com/office/powerpoint/2010/main" val="30104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22325"/>
          </a:xfrm>
        </p:spPr>
        <p:txBody>
          <a:bodyPr/>
          <a:lstStyle/>
          <a:p>
            <a:r>
              <a:rPr lang="en-US"/>
              <a:t>Additional Customizations</a:t>
            </a:r>
            <a:endParaRPr lang="en-US" dirty="0"/>
          </a:p>
        </p:txBody>
      </p:sp>
      <p:sp>
        <p:nvSpPr>
          <p:cNvPr id="7" name="Slide Number Placeholder 6"/>
          <p:cNvSpPr>
            <a:spLocks noGrp="1"/>
          </p:cNvSpPr>
          <p:nvPr>
            <p:ph type="sldNum" sz="quarter" idx="10"/>
          </p:nvPr>
        </p:nvSpPr>
        <p:spPr/>
        <p:txBody>
          <a:bodyPr/>
          <a:lstStyle/>
          <a:p>
            <a:fld id="{B9BE600C-E191-4938-A669-4E982F4F3928}" type="slidenum">
              <a:rPr lang="en-US" smtClean="0"/>
              <a:pPr/>
              <a:t>57</a:t>
            </a:fld>
            <a:endParaRPr lang="en-US"/>
          </a:p>
        </p:txBody>
      </p:sp>
      <p:sp>
        <p:nvSpPr>
          <p:cNvPr id="3" name="Subtitle 2"/>
          <p:cNvSpPr>
            <a:spLocks noGrp="1"/>
          </p:cNvSpPr>
          <p:nvPr>
            <p:ph sz="quarter" idx="11"/>
          </p:nvPr>
        </p:nvSpPr>
        <p:spPr>
          <a:xfrm>
            <a:off x="457200" y="1219200"/>
            <a:ext cx="8229600" cy="4953000"/>
          </a:xfrm>
        </p:spPr>
        <p:txBody>
          <a:bodyPr/>
          <a:lstStyle/>
          <a:p>
            <a:pPr lvl="0"/>
            <a:r>
              <a:rPr lang="en-US" sz="2400" dirty="0"/>
              <a:t>Custom Clinical Forms</a:t>
            </a:r>
          </a:p>
          <a:p>
            <a:pPr lvl="0"/>
            <a:r>
              <a:rPr lang="en-US" sz="2400" dirty="0"/>
              <a:t>All letter templates updated to exclude salutations (e.g. Mr., Miss, Ms.)</a:t>
            </a:r>
          </a:p>
          <a:p>
            <a:pPr lvl="1"/>
            <a:r>
              <a:rPr lang="en-US" sz="2000" dirty="0"/>
              <a:t>Changed to ‘Dear Fenway Patient’</a:t>
            </a:r>
          </a:p>
          <a:p>
            <a:pPr lvl="1"/>
            <a:r>
              <a:rPr lang="en-US" sz="2000" dirty="0"/>
              <a:t>Clinicians can still edit the letters as needed</a:t>
            </a:r>
          </a:p>
          <a:p>
            <a:pPr lvl="1"/>
            <a:r>
              <a:rPr lang="en-US" sz="2000" dirty="0"/>
              <a:t>Note: changes were made as legally permitted</a:t>
            </a:r>
          </a:p>
          <a:p>
            <a:pPr lvl="0"/>
            <a:r>
              <a:rPr lang="en-US" sz="2400" dirty="0"/>
              <a:t>Added name used to other documents such as: </a:t>
            </a:r>
          </a:p>
          <a:p>
            <a:pPr lvl="1"/>
            <a:r>
              <a:rPr lang="en-US" sz="2000" dirty="0"/>
              <a:t>Patient Instructions</a:t>
            </a:r>
          </a:p>
          <a:p>
            <a:pPr lvl="1"/>
            <a:r>
              <a:rPr lang="en-US" sz="2000" dirty="0"/>
              <a:t>Internal labels</a:t>
            </a:r>
          </a:p>
          <a:p>
            <a:pPr lvl="1"/>
            <a:r>
              <a:rPr lang="en-US" sz="2000" dirty="0"/>
              <a:t>Chart Summary</a:t>
            </a:r>
          </a:p>
          <a:p>
            <a:pPr lvl="0"/>
            <a:r>
              <a:rPr lang="en-US" sz="2400" dirty="0"/>
              <a:t>Bulk mailings are reviewed to determine the correct name</a:t>
            </a:r>
          </a:p>
          <a:p>
            <a:pPr lvl="1"/>
            <a:r>
              <a:rPr lang="en-US" sz="2000" dirty="0"/>
              <a:t>Consideration given to name patient uses outside of organization</a:t>
            </a:r>
          </a:p>
          <a:p>
            <a:endParaRPr lang="en-US" sz="2400" dirty="0"/>
          </a:p>
          <a:p>
            <a:endParaRPr lang="en-US" sz="2400" dirty="0"/>
          </a:p>
          <a:p>
            <a:pPr lvl="0"/>
            <a:endParaRPr lang="en-US" sz="2400" dirty="0"/>
          </a:p>
          <a:p>
            <a:endParaRPr lang="en-US" sz="2400" dirty="0"/>
          </a:p>
        </p:txBody>
      </p:sp>
      <p:sp>
        <p:nvSpPr>
          <p:cNvPr id="4" name="Footer Placeholder 3"/>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3702497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660525"/>
          </a:xfrm>
        </p:spPr>
        <p:txBody>
          <a:bodyPr/>
          <a:lstStyle/>
          <a:p>
            <a:pPr algn="ctr"/>
            <a:br>
              <a:rPr lang="en-US" dirty="0"/>
            </a:br>
            <a:br>
              <a:rPr lang="en-US" dirty="0"/>
            </a:br>
            <a:r>
              <a:rPr lang="en-US" dirty="0"/>
              <a:t>You’ve Built it Now What?</a:t>
            </a:r>
            <a:br>
              <a:rPr lang="en-US" dirty="0"/>
            </a:br>
            <a:r>
              <a:rPr lang="en-US" dirty="0"/>
              <a:t>Data Reporting and Quality Checks</a:t>
            </a:r>
          </a:p>
        </p:txBody>
      </p:sp>
      <p:sp>
        <p:nvSpPr>
          <p:cNvPr id="7" name="Slide Number Placeholder 6"/>
          <p:cNvSpPr>
            <a:spLocks noGrp="1"/>
          </p:cNvSpPr>
          <p:nvPr>
            <p:ph type="sldNum" sz="quarter" idx="10"/>
          </p:nvPr>
        </p:nvSpPr>
        <p:spPr/>
        <p:txBody>
          <a:bodyPr/>
          <a:lstStyle/>
          <a:p>
            <a:fld id="{B9BE600C-E191-4938-A669-4E982F4F3928}" type="slidenum">
              <a:rPr lang="en-US" smtClean="0"/>
              <a:pPr/>
              <a:t>58</a:t>
            </a:fld>
            <a:endParaRPr lang="en-US"/>
          </a:p>
        </p:txBody>
      </p:sp>
      <p:sp>
        <p:nvSpPr>
          <p:cNvPr id="3" name="Subtitle 2"/>
          <p:cNvSpPr>
            <a:spLocks noGrp="1"/>
          </p:cNvSpPr>
          <p:nvPr>
            <p:ph sz="quarter" idx="11"/>
          </p:nvPr>
        </p:nvSpPr>
        <p:spPr/>
        <p:txBody>
          <a:bodyPr/>
          <a:lstStyle/>
          <a:p>
            <a:endParaRPr lang="en-US"/>
          </a:p>
          <a:p>
            <a:pPr lvl="0"/>
            <a:endParaRPr lang="en-US"/>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419" y="2209800"/>
            <a:ext cx="5943600" cy="3917999"/>
          </a:xfrm>
          <a:prstGeom prst="rect">
            <a:avLst/>
          </a:prstGeom>
        </p:spPr>
      </p:pic>
      <p:sp>
        <p:nvSpPr>
          <p:cNvPr id="4" name="Footer Placeholder 3"/>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2962400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sz="3800" dirty="0"/>
              <a:t>Data Integrity and Quality Checks</a:t>
            </a:r>
          </a:p>
        </p:txBody>
      </p:sp>
      <p:sp>
        <p:nvSpPr>
          <p:cNvPr id="7" name="Slide Number Placeholder 6"/>
          <p:cNvSpPr>
            <a:spLocks noGrp="1"/>
          </p:cNvSpPr>
          <p:nvPr>
            <p:ph type="sldNum" sz="quarter" idx="10"/>
          </p:nvPr>
        </p:nvSpPr>
        <p:spPr/>
        <p:txBody>
          <a:bodyPr/>
          <a:lstStyle/>
          <a:p>
            <a:fld id="{B9BE600C-E191-4938-A669-4E982F4F3928}" type="slidenum">
              <a:rPr lang="en-US" smtClean="0"/>
              <a:pPr/>
              <a:t>59</a:t>
            </a:fld>
            <a:endParaRPr lang="en-US"/>
          </a:p>
        </p:txBody>
      </p:sp>
      <p:sp>
        <p:nvSpPr>
          <p:cNvPr id="3" name="Subtitle 2"/>
          <p:cNvSpPr>
            <a:spLocks noGrp="1"/>
          </p:cNvSpPr>
          <p:nvPr>
            <p:ph sz="quarter" idx="11"/>
          </p:nvPr>
        </p:nvSpPr>
        <p:spPr>
          <a:xfrm>
            <a:off x="304800" y="990600"/>
            <a:ext cx="8610600" cy="4800600"/>
          </a:xfrm>
        </p:spPr>
        <p:txBody>
          <a:bodyPr/>
          <a:lstStyle/>
          <a:p>
            <a:r>
              <a:rPr lang="en-US" sz="2000" b="1" u="sng" dirty="0"/>
              <a:t>Validate</a:t>
            </a:r>
            <a:r>
              <a:rPr lang="en-US" sz="2000" b="1" dirty="0"/>
              <a:t>  – assessing the correctness and reasonableness of the data</a:t>
            </a:r>
          </a:p>
          <a:p>
            <a:pPr lvl="1"/>
            <a:r>
              <a:rPr lang="en-US" sz="1800" dirty="0"/>
              <a:t>Compare completed registration form against data entered in patient’s chart</a:t>
            </a:r>
          </a:p>
          <a:p>
            <a:pPr lvl="2"/>
            <a:r>
              <a:rPr lang="en-US" sz="1600" dirty="0"/>
              <a:t>Start with 100% QC</a:t>
            </a:r>
          </a:p>
          <a:p>
            <a:pPr lvl="2"/>
            <a:r>
              <a:rPr lang="en-US" sz="1600" dirty="0"/>
              <a:t>Taper off process as errors decrease but continue random checks</a:t>
            </a:r>
            <a:endParaRPr lang="en-US" sz="1800" dirty="0"/>
          </a:p>
          <a:p>
            <a:r>
              <a:rPr lang="en-US" sz="2000" b="1" u="sng" dirty="0"/>
              <a:t>Completeness</a:t>
            </a:r>
            <a:r>
              <a:rPr lang="en-US" sz="2000" b="1" dirty="0"/>
              <a:t> – no data or very little data</a:t>
            </a:r>
          </a:p>
          <a:p>
            <a:pPr lvl="1"/>
            <a:r>
              <a:rPr lang="en-US" sz="1800" dirty="0"/>
              <a:t>Compare and investigate missing values</a:t>
            </a:r>
          </a:p>
          <a:p>
            <a:pPr lvl="1"/>
            <a:r>
              <a:rPr lang="en-US" sz="1800" dirty="0"/>
              <a:t>How does completeness compare to other demographic data?</a:t>
            </a:r>
          </a:p>
          <a:p>
            <a:pPr lvl="1"/>
            <a:r>
              <a:rPr lang="en-US" altLang="en-US" sz="1800" dirty="0"/>
              <a:t>Errors of omission - Check if data are missing randomly or are localized in some way </a:t>
            </a:r>
          </a:p>
          <a:p>
            <a:pPr lvl="2"/>
            <a:r>
              <a:rPr lang="en-US" sz="1600" dirty="0"/>
              <a:t>Look for patterns of incorrect/incomplete/missing data by staff</a:t>
            </a:r>
          </a:p>
          <a:p>
            <a:r>
              <a:rPr lang="en-US" sz="2000" b="1" u="sng" dirty="0"/>
              <a:t>Accuracy</a:t>
            </a:r>
            <a:r>
              <a:rPr lang="en-US" sz="2000" b="1" dirty="0"/>
              <a:t> – check for abnormal values</a:t>
            </a:r>
          </a:p>
          <a:p>
            <a:pPr lvl="1"/>
            <a:r>
              <a:rPr lang="en-US" sz="1800" dirty="0"/>
              <a:t>Does the data make sense?</a:t>
            </a:r>
          </a:p>
          <a:p>
            <a:pPr lvl="1"/>
            <a:r>
              <a:rPr lang="en-US" altLang="en-US" sz="1800" dirty="0"/>
              <a:t>Outliers </a:t>
            </a:r>
          </a:p>
          <a:p>
            <a:pPr lvl="2"/>
            <a:r>
              <a:rPr lang="en-US" altLang="en-US" sz="1800" dirty="0"/>
              <a:t>Are the outliers legitimate or expected?</a:t>
            </a:r>
            <a:endParaRPr lang="en-US" sz="1800" dirty="0"/>
          </a:p>
          <a:p>
            <a:pPr lvl="1"/>
            <a:r>
              <a:rPr lang="en-US" sz="1800" dirty="0"/>
              <a:t>Are there response categories that don’t belong in that field?</a:t>
            </a:r>
          </a:p>
          <a:p>
            <a:pPr lvl="2"/>
            <a:r>
              <a:rPr lang="en-US" sz="1600" dirty="0"/>
              <a:t>For example:  Sexual Orientation field has a response  recorded as ‘Male to Female Transgender‘</a:t>
            </a:r>
          </a:p>
          <a:p>
            <a:endParaRPr lang="en-US" sz="2000" dirty="0"/>
          </a:p>
          <a:p>
            <a:pPr lvl="0"/>
            <a:endParaRPr lang="en-US" sz="2000" dirty="0"/>
          </a:p>
          <a:p>
            <a:endParaRPr lang="en-US" sz="2000" dirty="0"/>
          </a:p>
        </p:txBody>
      </p:sp>
      <p:sp>
        <p:nvSpPr>
          <p:cNvPr id="4" name="Footer Placeholder 3"/>
          <p:cNvSpPr>
            <a:spLocks noGrp="1"/>
          </p:cNvSpPr>
          <p:nvPr>
            <p:ph type="ftr" sz="quarter" idx="12"/>
          </p:nvPr>
        </p:nvSpPr>
        <p:spPr/>
        <p:txBody>
          <a:bodyPr/>
          <a:lstStyle/>
          <a:p>
            <a:r>
              <a:rPr lang="en-US"/>
              <a:t>www.lgbthealtheducation.org</a:t>
            </a:r>
          </a:p>
        </p:txBody>
      </p:sp>
    </p:spTree>
    <p:extLst>
      <p:ext uri="{BB962C8B-B14F-4D97-AF65-F5344CB8AC3E}">
        <p14:creationId xmlns:p14="http://schemas.microsoft.com/office/powerpoint/2010/main" val="207415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6</a:t>
            </a:fld>
            <a:endParaRPr lang="en-US">
              <a:solidFill>
                <a:srgbClr val="717073">
                  <a:tint val="75000"/>
                </a:srgbClr>
              </a:solidFill>
              <a:latin typeface="Verdana"/>
            </a:endParaRPr>
          </a:p>
        </p:txBody>
      </p:sp>
      <p:sp>
        <p:nvSpPr>
          <p:cNvPr id="3" name="Footer Placeholder 2"/>
          <p:cNvSpPr>
            <a:spLocks noGrp="1"/>
          </p:cNvSpPr>
          <p:nvPr>
            <p:ph type="ftr" sz="quarter" idx="11"/>
          </p:nvPr>
        </p:nvSpPr>
        <p:spPr/>
        <p:txBody>
          <a:bodyPr/>
          <a:lstStyle/>
          <a:p>
            <a:r>
              <a:rPr lang="en-US"/>
              <a:t>www.lgbthealtheducation.org</a:t>
            </a:r>
          </a:p>
        </p:txBody>
      </p:sp>
      <p:pic>
        <p:nvPicPr>
          <p:cNvPr id="4" name="Picture 3"/>
          <p:cNvPicPr>
            <a:picLocks noChangeAspect="1"/>
          </p:cNvPicPr>
          <p:nvPr/>
        </p:nvPicPr>
        <p:blipFill>
          <a:blip r:embed="rId2"/>
          <a:stretch>
            <a:fillRect/>
          </a:stretch>
        </p:blipFill>
        <p:spPr>
          <a:xfrm>
            <a:off x="228600" y="1676399"/>
            <a:ext cx="8915400" cy="3300671"/>
          </a:xfrm>
          <a:prstGeom prst="rect">
            <a:avLst/>
          </a:prstGeom>
        </p:spPr>
      </p:pic>
      <p:pic>
        <p:nvPicPr>
          <p:cNvPr id="5" name="Picture 4"/>
          <p:cNvPicPr>
            <a:picLocks noChangeAspect="1"/>
          </p:cNvPicPr>
          <p:nvPr/>
        </p:nvPicPr>
        <p:blipFill>
          <a:blip r:embed="rId3"/>
          <a:stretch>
            <a:fillRect/>
          </a:stretch>
        </p:blipFill>
        <p:spPr>
          <a:xfrm>
            <a:off x="206829" y="609600"/>
            <a:ext cx="6172200" cy="628650"/>
          </a:xfrm>
          <a:prstGeom prst="rect">
            <a:avLst/>
          </a:prstGeom>
        </p:spPr>
      </p:pic>
      <p:sp>
        <p:nvSpPr>
          <p:cNvPr id="6" name="Oval 5"/>
          <p:cNvSpPr/>
          <p:nvPr/>
        </p:nvSpPr>
        <p:spPr>
          <a:xfrm>
            <a:off x="177997" y="3314377"/>
            <a:ext cx="914400" cy="914400"/>
          </a:xfrm>
          <a:prstGeom prst="ellipse">
            <a:avLst/>
          </a:prstGeom>
          <a:noFill/>
          <a:ln w="412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4582297" y="3339092"/>
            <a:ext cx="914400" cy="9144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8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C7D5818-3C2B-4CD2-8228-F2317CB95A56}" type="slidenum">
              <a:rPr lang="en-US">
                <a:solidFill>
                  <a:srgbClr val="FFFFFF"/>
                </a:solidFill>
              </a:rPr>
              <a:pPr/>
              <a:t>60</a:t>
            </a:fld>
            <a:endParaRPr lang="en-US">
              <a:solidFill>
                <a:srgbClr val="000000"/>
              </a:solidFill>
            </a:endParaRPr>
          </a:p>
        </p:txBody>
      </p:sp>
      <p:sp>
        <p:nvSpPr>
          <p:cNvPr id="104450" name="Rectangle 2"/>
          <p:cNvSpPr>
            <a:spLocks noGrp="1" noChangeArrowheads="1"/>
          </p:cNvSpPr>
          <p:nvPr>
            <p:ph type="title"/>
          </p:nvPr>
        </p:nvSpPr>
        <p:spPr>
          <a:xfrm>
            <a:off x="381000" y="152400"/>
            <a:ext cx="8610600" cy="776397"/>
          </a:xfrm>
        </p:spPr>
        <p:txBody>
          <a:bodyPr/>
          <a:lstStyle/>
          <a:p>
            <a:pPr algn="ctr"/>
            <a:r>
              <a:rPr lang="en-US" sz="3000" dirty="0"/>
              <a:t>Ongoing Monitoring: Beginning Not an Ending</a:t>
            </a:r>
          </a:p>
        </p:txBody>
      </p:sp>
      <p:sp>
        <p:nvSpPr>
          <p:cNvPr id="6" name="Content Placeholder 2"/>
          <p:cNvSpPr>
            <a:spLocks noGrp="1"/>
          </p:cNvSpPr>
          <p:nvPr>
            <p:ph idx="4294967295"/>
          </p:nvPr>
        </p:nvSpPr>
        <p:spPr>
          <a:xfrm>
            <a:off x="76200" y="1066800"/>
            <a:ext cx="8686800" cy="4648200"/>
          </a:xfrm>
        </p:spPr>
        <p:txBody>
          <a:bodyPr/>
          <a:lstStyle/>
          <a:p>
            <a:pPr>
              <a:buFont typeface="Wingdings" panose="05000000000000000000" pitchFamily="2" charset="2"/>
              <a:buChar char="§"/>
            </a:pPr>
            <a:r>
              <a:rPr lang="en-US" sz="1800" b="1" dirty="0"/>
              <a:t>System Glitches  = Data Glitches</a:t>
            </a:r>
          </a:p>
          <a:p>
            <a:pPr lvl="1"/>
            <a:r>
              <a:rPr lang="en-US" sz="1800" dirty="0"/>
              <a:t>Are staff using the correct registration forms?</a:t>
            </a:r>
          </a:p>
          <a:p>
            <a:pPr lvl="1"/>
            <a:r>
              <a:rPr lang="en-US" sz="1800" dirty="0"/>
              <a:t>System issues external to the process</a:t>
            </a:r>
          </a:p>
          <a:p>
            <a:pPr lvl="2">
              <a:buFont typeface="Wingdings" panose="05000000000000000000" pitchFamily="2" charset="2"/>
              <a:buChar char="§"/>
            </a:pPr>
            <a:r>
              <a:rPr lang="en-US" sz="1800" dirty="0"/>
              <a:t>Is the EHR software installed and working correctly?</a:t>
            </a:r>
          </a:p>
          <a:p>
            <a:pPr>
              <a:buFont typeface="Wingdings" panose="05000000000000000000" pitchFamily="2" charset="2"/>
              <a:buChar char="§"/>
            </a:pPr>
            <a:r>
              <a:rPr lang="en-US" sz="1800" b="1" dirty="0"/>
              <a:t>Run Regular Reports</a:t>
            </a:r>
          </a:p>
          <a:p>
            <a:pPr lvl="1"/>
            <a:r>
              <a:rPr lang="en-US" sz="1800" dirty="0"/>
              <a:t>Identify glitches </a:t>
            </a:r>
          </a:p>
          <a:p>
            <a:pPr lvl="1"/>
            <a:r>
              <a:rPr lang="en-US" sz="1800" dirty="0"/>
              <a:t>Look at trends over time</a:t>
            </a:r>
          </a:p>
          <a:p>
            <a:pPr lvl="2">
              <a:buFont typeface="Wingdings" panose="05000000000000000000" pitchFamily="2" charset="2"/>
              <a:buChar char="§"/>
            </a:pPr>
            <a:r>
              <a:rPr lang="en-US" sz="1800" dirty="0"/>
              <a:t>For example: Is there a sudden drop or spike?</a:t>
            </a:r>
          </a:p>
          <a:p>
            <a:pPr>
              <a:buFont typeface="Wingdings" panose="05000000000000000000" pitchFamily="2" charset="2"/>
              <a:buChar char="§"/>
            </a:pPr>
            <a:r>
              <a:rPr lang="en-US" sz="1800" b="1" dirty="0"/>
              <a:t>Include in other quality reports and initiatives</a:t>
            </a:r>
          </a:p>
          <a:p>
            <a:pPr lvl="1"/>
            <a:r>
              <a:rPr lang="en-US" sz="1800" dirty="0"/>
              <a:t>For example: PCMH, Meaningful Use both monitor demographics – add SOGI as an internal part of the monitoring process</a:t>
            </a:r>
          </a:p>
          <a:p>
            <a:pPr>
              <a:buFont typeface="Wingdings" panose="05000000000000000000" pitchFamily="2" charset="2"/>
              <a:buChar char="§"/>
            </a:pPr>
            <a:r>
              <a:rPr lang="en-US" sz="1800" b="1" dirty="0"/>
              <a:t>Ongoing Training for staff</a:t>
            </a:r>
          </a:p>
          <a:p>
            <a:pPr lvl="1"/>
            <a:r>
              <a:rPr lang="en-US" sz="1800" dirty="0"/>
              <a:t>Staff turnover</a:t>
            </a:r>
          </a:p>
          <a:p>
            <a:pPr lvl="1"/>
            <a:r>
              <a:rPr lang="en-US" sz="1800" dirty="0"/>
              <a:t>Incorporate into new staff orientation</a:t>
            </a:r>
          </a:p>
          <a:p>
            <a:pPr lvl="1"/>
            <a:r>
              <a:rPr lang="en-US" sz="1800" dirty="0"/>
              <a:t>Include as part of annual trainings</a:t>
            </a:r>
          </a:p>
          <a:p>
            <a:pPr marL="0" indent="0">
              <a:buNone/>
            </a:pPr>
            <a:endParaRPr lang="en-US" sz="1600" dirty="0"/>
          </a:p>
          <a:p>
            <a:pPr>
              <a:buFont typeface="Wingdings" panose="05000000000000000000" pitchFamily="2" charset="2"/>
              <a:buChar char="§"/>
            </a:pPr>
            <a:endParaRPr lang="en-US" sz="1600" dirty="0"/>
          </a:p>
          <a:p>
            <a:pPr marL="0" indent="0">
              <a:buNone/>
            </a:pPr>
            <a:endParaRPr lang="en-US" sz="2400" dirty="0"/>
          </a:p>
        </p:txBody>
      </p:sp>
    </p:spTree>
    <p:extLst>
      <p:ext uri="{BB962C8B-B14F-4D97-AF65-F5344CB8AC3E}">
        <p14:creationId xmlns:p14="http://schemas.microsoft.com/office/powerpoint/2010/main" val="476894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1143000"/>
          </a:xfrm>
        </p:spPr>
        <p:txBody>
          <a:bodyPr/>
          <a:lstStyle/>
          <a:p>
            <a:r>
              <a:rPr lang="en-US" sz="3000" dirty="0"/>
              <a:t>Quality Reports: Rates of Cervical Cancer Screening Among Patients By Sexual Orientation</a:t>
            </a:r>
          </a:p>
        </p:txBody>
      </p:sp>
      <p:sp>
        <p:nvSpPr>
          <p:cNvPr id="4" name="Slide Number Placeholder 3"/>
          <p:cNvSpPr>
            <a:spLocks noGrp="1"/>
          </p:cNvSpPr>
          <p:nvPr>
            <p:ph type="sldNum" sz="quarter" idx="10"/>
          </p:nvPr>
        </p:nvSpPr>
        <p:spPr>
          <a:xfrm>
            <a:off x="8839200" y="6645275"/>
            <a:ext cx="609600" cy="365125"/>
          </a:xfrm>
        </p:spPr>
        <p:txBody>
          <a:bodyPr/>
          <a:lstStyle/>
          <a:p>
            <a:pPr fontAlgn="auto">
              <a:spcBef>
                <a:spcPts val="0"/>
              </a:spcBef>
              <a:spcAft>
                <a:spcPts val="0"/>
              </a:spcAft>
            </a:pPr>
            <a:fld id="{B9BE600C-E191-4938-A669-4E982F4F3928}" type="slidenum">
              <a:rPr lang="en-US" sz="1200" smtClean="0">
                <a:solidFill>
                  <a:srgbClr val="000000">
                    <a:tint val="75000"/>
                  </a:srgbClr>
                </a:solidFill>
                <a:latin typeface="Verdana"/>
                <a:ea typeface="ＭＳ Ｐゴシック"/>
              </a:rPr>
              <a:pPr fontAlgn="auto">
                <a:spcBef>
                  <a:spcPts val="0"/>
                </a:spcBef>
                <a:spcAft>
                  <a:spcPts val="0"/>
                </a:spcAft>
              </a:pPr>
              <a:t>61</a:t>
            </a:fld>
            <a:endParaRPr lang="en-US" sz="1200" dirty="0">
              <a:solidFill>
                <a:srgbClr val="000000">
                  <a:tint val="75000"/>
                </a:srgbClr>
              </a:solidFill>
              <a:latin typeface="Verdana"/>
              <a:ea typeface="ＭＳ Ｐゴシック"/>
            </a:endParaRPr>
          </a:p>
        </p:txBody>
      </p:sp>
      <p:graphicFrame>
        <p:nvGraphicFramePr>
          <p:cNvPr id="6" name="Table 5"/>
          <p:cNvGraphicFramePr>
            <a:graphicFrameLocks noGrp="1"/>
          </p:cNvGraphicFramePr>
          <p:nvPr>
            <p:extLst>
              <p:ext uri="{D42A27DB-BD31-4B8C-83A1-F6EECF244321}">
                <p14:modId xmlns:p14="http://schemas.microsoft.com/office/powerpoint/2010/main" val="2143405758"/>
              </p:ext>
            </p:extLst>
          </p:nvPr>
        </p:nvGraphicFramePr>
        <p:xfrm>
          <a:off x="457200" y="1752600"/>
          <a:ext cx="7696199" cy="4090453"/>
        </p:xfrm>
        <a:graphic>
          <a:graphicData uri="http://schemas.openxmlformats.org/drawingml/2006/table">
            <a:tbl>
              <a:tblPr>
                <a:tableStyleId>{5C22544A-7EE6-4342-B048-85BDC9FD1C3A}</a:tableStyleId>
              </a:tblPr>
              <a:tblGrid>
                <a:gridCol w="3330029">
                  <a:extLst>
                    <a:ext uri="{9D8B030D-6E8A-4147-A177-3AD203B41FA5}">
                      <a16:colId xmlns:a16="http://schemas.microsoft.com/office/drawing/2014/main" val="20000"/>
                    </a:ext>
                  </a:extLst>
                </a:gridCol>
                <a:gridCol w="1653035">
                  <a:extLst>
                    <a:ext uri="{9D8B030D-6E8A-4147-A177-3AD203B41FA5}">
                      <a16:colId xmlns:a16="http://schemas.microsoft.com/office/drawing/2014/main" val="20001"/>
                    </a:ext>
                  </a:extLst>
                </a:gridCol>
                <a:gridCol w="1437422">
                  <a:extLst>
                    <a:ext uri="{9D8B030D-6E8A-4147-A177-3AD203B41FA5}">
                      <a16:colId xmlns:a16="http://schemas.microsoft.com/office/drawing/2014/main" val="20002"/>
                    </a:ext>
                  </a:extLst>
                </a:gridCol>
                <a:gridCol w="1275713">
                  <a:extLst>
                    <a:ext uri="{9D8B030D-6E8A-4147-A177-3AD203B41FA5}">
                      <a16:colId xmlns:a16="http://schemas.microsoft.com/office/drawing/2014/main" val="20003"/>
                    </a:ext>
                  </a:extLst>
                </a:gridCol>
              </a:tblGrid>
              <a:tr h="457200">
                <a:tc>
                  <a:txBody>
                    <a:bodyPr/>
                    <a:lstStyle/>
                    <a:p>
                      <a:pPr algn="l" fontAlgn="b"/>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2500" u="none" strike="noStrike" dirty="0">
                          <a:ln>
                            <a:solidFill>
                              <a:schemeClr val="tx1"/>
                            </a:solidFill>
                          </a:ln>
                          <a:effectLst/>
                        </a:rPr>
                        <a:t>Cervical Cancer Screen</a:t>
                      </a:r>
                    </a:p>
                    <a:p>
                      <a:pPr algn="ctr" fontAlgn="b"/>
                      <a:r>
                        <a:rPr lang="en-US" sz="2500" b="0" i="0" u="none" strike="noStrike" dirty="0">
                          <a:ln>
                            <a:solidFill>
                              <a:schemeClr val="tx1"/>
                            </a:solidFill>
                          </a:ln>
                          <a:solidFill>
                            <a:srgbClr val="000000"/>
                          </a:solidFill>
                          <a:effectLst/>
                          <a:latin typeface="Calibri" panose="020F0502020204030204" pitchFamily="34" charset="0"/>
                        </a:rPr>
                        <a:t>Completed?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4866">
                <a:tc>
                  <a:txBody>
                    <a:bodyPr/>
                    <a:lstStyle/>
                    <a:p>
                      <a:pPr algn="l" fontAlgn="b"/>
                      <a:r>
                        <a:rPr lang="en-US" sz="2500" u="none" strike="noStrike" dirty="0">
                          <a:ln>
                            <a:solidFill>
                              <a:schemeClr val="tx1"/>
                            </a:solidFill>
                          </a:ln>
                          <a:effectLst/>
                        </a:rPr>
                        <a:t>Sexual Orientation</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ln>
                            <a:solidFill>
                              <a:schemeClr val="tx1"/>
                            </a:solidFill>
                          </a:ln>
                          <a:effectLst/>
                        </a:rPr>
                        <a:t>Yes (%)</a:t>
                      </a:r>
                      <a:endParaRPr lang="en-US" sz="20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u="none" strike="noStrike" dirty="0">
                          <a:ln>
                            <a:solidFill>
                              <a:schemeClr val="tx1"/>
                            </a:solidFill>
                          </a:ln>
                          <a:effectLst/>
                        </a:rPr>
                        <a:t>No (%)</a:t>
                      </a:r>
                      <a:endParaRPr lang="en-US" sz="20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u="none" strike="noStrike" dirty="0">
                          <a:ln>
                            <a:solidFill>
                              <a:schemeClr val="tx1"/>
                            </a:solidFill>
                          </a:ln>
                          <a:effectLst/>
                        </a:rPr>
                        <a:t>Total (%)</a:t>
                      </a:r>
                      <a:endParaRPr lang="en-US" sz="20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4866">
                <a:tc>
                  <a:txBody>
                    <a:bodyPr/>
                    <a:lstStyle/>
                    <a:p>
                      <a:pPr algn="r" fontAlgn="b"/>
                      <a:r>
                        <a:rPr lang="en-US" sz="2000" u="none" strike="noStrike" dirty="0">
                          <a:ln>
                            <a:solidFill>
                              <a:schemeClr val="tx1"/>
                            </a:solidFill>
                          </a:ln>
                          <a:effectLst/>
                        </a:rPr>
                        <a:t>Lesbian/Gay</a:t>
                      </a:r>
                      <a:endParaRPr lang="en-US" sz="20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4866">
                <a:tc>
                  <a:txBody>
                    <a:bodyPr/>
                    <a:lstStyle/>
                    <a:p>
                      <a:pPr algn="r" fontAlgn="b"/>
                      <a:r>
                        <a:rPr lang="en-US" sz="2000" u="none" strike="noStrike" dirty="0">
                          <a:ln>
                            <a:solidFill>
                              <a:schemeClr val="tx1"/>
                            </a:solidFill>
                          </a:ln>
                          <a:effectLst/>
                        </a:rPr>
                        <a:t>Bisexual</a:t>
                      </a:r>
                      <a:endParaRPr lang="en-US" sz="20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4866">
                <a:tc>
                  <a:txBody>
                    <a:bodyPr/>
                    <a:lstStyle/>
                    <a:p>
                      <a:pPr algn="r" fontAlgn="b"/>
                      <a:r>
                        <a:rPr lang="en-US" sz="2000" u="none" strike="noStrike">
                          <a:ln>
                            <a:solidFill>
                              <a:schemeClr val="tx1"/>
                            </a:solidFill>
                          </a:ln>
                          <a:effectLst/>
                        </a:rPr>
                        <a:t>Straight/Heterosexual</a:t>
                      </a:r>
                      <a:endParaRPr lang="en-US" sz="20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4866">
                <a:tc>
                  <a:txBody>
                    <a:bodyPr/>
                    <a:lstStyle/>
                    <a:p>
                      <a:pPr algn="r" fontAlgn="b"/>
                      <a:r>
                        <a:rPr lang="en-US" sz="2000" u="none" strike="noStrike">
                          <a:ln>
                            <a:solidFill>
                              <a:schemeClr val="tx1"/>
                            </a:solidFill>
                          </a:ln>
                          <a:effectLst/>
                        </a:rPr>
                        <a:t>Something Else</a:t>
                      </a:r>
                      <a:endParaRPr lang="en-US" sz="20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4866">
                <a:tc>
                  <a:txBody>
                    <a:bodyPr/>
                    <a:lstStyle/>
                    <a:p>
                      <a:pPr algn="r" fontAlgn="b"/>
                      <a:r>
                        <a:rPr lang="en-US" sz="2000" u="none" strike="noStrike">
                          <a:ln>
                            <a:solidFill>
                              <a:schemeClr val="tx1"/>
                            </a:solidFill>
                          </a:ln>
                          <a:effectLst/>
                        </a:rPr>
                        <a:t>Don't Know</a:t>
                      </a:r>
                      <a:endParaRPr lang="en-US" sz="20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4866">
                <a:tc>
                  <a:txBody>
                    <a:bodyPr/>
                    <a:lstStyle/>
                    <a:p>
                      <a:pPr algn="r" fontAlgn="b"/>
                      <a:r>
                        <a:rPr lang="en-US" sz="2000" u="none" strike="noStrike" dirty="0">
                          <a:ln>
                            <a:solidFill>
                              <a:schemeClr val="tx1"/>
                            </a:solidFill>
                          </a:ln>
                          <a:effectLst/>
                        </a:rPr>
                        <a:t>Missing</a:t>
                      </a:r>
                      <a:endParaRPr lang="en-US" sz="20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a:ln>
                            <a:solidFill>
                              <a:schemeClr val="tx1"/>
                            </a:solidFill>
                          </a:ln>
                          <a:effectLst/>
                        </a:rPr>
                        <a:t> </a:t>
                      </a:r>
                      <a:endParaRPr lang="en-US" sz="2500" b="0" i="0" u="none" strike="noStrike">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14866">
                <a:tc>
                  <a:txBody>
                    <a:bodyPr/>
                    <a:lstStyle/>
                    <a:p>
                      <a:pPr algn="r" fontAlgn="b"/>
                      <a:r>
                        <a:rPr lang="en-US" sz="2500" u="none" strike="noStrike" dirty="0">
                          <a:ln>
                            <a:solidFill>
                              <a:schemeClr val="tx1"/>
                            </a:solidFill>
                          </a:ln>
                          <a:effectLst/>
                        </a:rPr>
                        <a:t>Total</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dirty="0">
                          <a:ln>
                            <a:solidFill>
                              <a:schemeClr val="tx1"/>
                            </a:solidFill>
                          </a:ln>
                          <a:effectLst/>
                        </a:rPr>
                        <a:t> </a:t>
                      </a:r>
                      <a:endParaRPr lang="en-US" sz="2500" b="0" i="0" u="none" strike="noStrike" dirty="0">
                        <a:ln>
                          <a:solidFill>
                            <a:schemeClr val="tx1"/>
                          </a:solidFill>
                        </a:ln>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3850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6890" y="21771"/>
            <a:ext cx="3150221" cy="6447919"/>
          </a:xfrm>
          <a:prstGeom prst="rect">
            <a:avLst/>
          </a:prstGeom>
          <a:noFill/>
        </p:spPr>
        <p:txBody>
          <a:bodyPr wrap="none" lIns="91440" tIns="45720" rIns="91440" bIns="45720">
            <a:spAutoFit/>
          </a:bodyPr>
          <a:lstStyle/>
          <a:p>
            <a:pPr algn="ctr"/>
            <a:r>
              <a:rPr lang="en-US" sz="41300" b="1" dirty="0">
                <a:ln w="13462">
                  <a:solidFill>
                    <a:schemeClr val="bg1"/>
                  </a:solidFill>
                  <a:prstDash val="solid"/>
                </a:ln>
                <a:solidFill>
                  <a:schemeClr val="tx1">
                    <a:lumMod val="85000"/>
                    <a:lumOff val="15000"/>
                  </a:schemeClr>
                </a:solidFill>
                <a:effectLst>
                  <a:outerShdw dist="38100" dir="2700000" algn="bl" rotWithShape="0">
                    <a:schemeClr val="accent1"/>
                  </a:outerShdw>
                </a:effectLst>
                <a:latin typeface="+mj-lt"/>
              </a:rPr>
              <a:t>?</a:t>
            </a:r>
          </a:p>
        </p:txBody>
      </p:sp>
    </p:spTree>
    <p:extLst>
      <p:ext uri="{BB962C8B-B14F-4D97-AF65-F5344CB8AC3E}">
        <p14:creationId xmlns:p14="http://schemas.microsoft.com/office/powerpoint/2010/main" val="1962146258"/>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advClick="0" advTm="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Programs for LGBT People</a:t>
            </a:r>
          </a:p>
        </p:txBody>
      </p:sp>
      <p:pic>
        <p:nvPicPr>
          <p:cNvPr id="2050"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897499" y="1660973"/>
            <a:ext cx="3158002" cy="4298053"/>
          </a:xfrm>
        </p:spPr>
      </p:pic>
      <p:pic>
        <p:nvPicPr>
          <p:cNvPr id="2051" name="Picture 3"/>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5295781" y="1752421"/>
            <a:ext cx="2743438" cy="4115157"/>
          </a:xfrm>
        </p:spPr>
      </p:pic>
      <p:sp>
        <p:nvSpPr>
          <p:cNvPr id="5" name="Slide Number Placeholder 4"/>
          <p:cNvSpPr>
            <a:spLocks noGrp="1"/>
          </p:cNvSpPr>
          <p:nvPr>
            <p:ph type="sldNum" sz="quarter" idx="10"/>
          </p:nvPr>
        </p:nvSpPr>
        <p:spPr/>
        <p:txBody>
          <a:bodyPr/>
          <a:lstStyle/>
          <a:p>
            <a:fld id="{B9BE600C-E191-4938-A669-4E982F4F3928}" type="slidenum">
              <a:rPr lang="en-US" smtClean="0"/>
              <a:pPr/>
              <a:t>7</a:t>
            </a:fld>
            <a:endParaRPr lang="en-US" dirty="0"/>
          </a:p>
        </p:txBody>
      </p:sp>
      <p:sp>
        <p:nvSpPr>
          <p:cNvPr id="4" name="Footer Placeholder 3"/>
          <p:cNvSpPr>
            <a:spLocks noGrp="1"/>
          </p:cNvSpPr>
          <p:nvPr>
            <p:ph type="ftr" sz="quarter" idx="11"/>
          </p:nvPr>
        </p:nvSpPr>
        <p:spPr/>
        <p:txBody>
          <a:bodyPr/>
          <a:lstStyle/>
          <a:p>
            <a:r>
              <a:rPr lang="en-US" dirty="0"/>
              <a:t>www.lgbthealtheducation.org</a:t>
            </a:r>
          </a:p>
        </p:txBody>
      </p:sp>
    </p:spTree>
    <p:extLst>
      <p:ext uri="{BB962C8B-B14F-4D97-AF65-F5344CB8AC3E}">
        <p14:creationId xmlns:p14="http://schemas.microsoft.com/office/powerpoint/2010/main" val="32784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371600"/>
          </a:xfrm>
        </p:spPr>
        <p:txBody>
          <a:bodyPr/>
          <a:lstStyle/>
          <a:p>
            <a:r>
              <a:rPr lang="en-US" dirty="0"/>
              <a:t> Stigma, Discrimination and Health</a:t>
            </a:r>
            <a:endParaRPr lang="en-US" sz="3600" dirty="0"/>
          </a:p>
        </p:txBody>
      </p:sp>
      <p:graphicFrame>
        <p:nvGraphicFramePr>
          <p:cNvPr id="3" name="Content Placeholder 2"/>
          <p:cNvGraphicFramePr>
            <a:graphicFrameLocks noGrp="1"/>
          </p:cNvGraphicFramePr>
          <p:nvPr>
            <p:ph idx="4294967295"/>
            <p:extLst/>
          </p:nvPr>
        </p:nvGraphicFramePr>
        <p:xfrm>
          <a:off x="457200" y="1905000"/>
          <a:ext cx="8229600" cy="393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rot="10800000" flipH="1" flipV="1">
            <a:off x="6248400" y="6096000"/>
            <a:ext cx="2216150" cy="261610"/>
          </a:xfrm>
          <a:prstGeom prst="rect">
            <a:avLst/>
          </a:prstGeom>
          <a:noFill/>
        </p:spPr>
        <p:txBody>
          <a:bodyPr wrap="square" lIns="0" rIns="0" rtlCol="0">
            <a:spAutoFit/>
          </a:bodyPr>
          <a:lstStyle/>
          <a:p>
            <a:r>
              <a:rPr lang="en-US" sz="1100" u="sng" dirty="0">
                <a:solidFill>
                  <a:srgbClr val="162731"/>
                </a:solidFill>
              </a:rPr>
              <a:t>Hatzenbuehler, ML, Link, BG. 2014</a:t>
            </a:r>
            <a:endParaRPr lang="en-US" sz="1100" dirty="0">
              <a:solidFill>
                <a:srgbClr val="162731"/>
              </a:solidFill>
            </a:endParaRPr>
          </a:p>
        </p:txBody>
      </p:sp>
    </p:spTree>
    <p:extLst>
      <p:ext uri="{BB962C8B-B14F-4D97-AF65-F5344CB8AC3E}">
        <p14:creationId xmlns:p14="http://schemas.microsoft.com/office/powerpoint/2010/main" val="854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741" y="1447800"/>
            <a:ext cx="2228004" cy="307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4" name="Title 4"/>
          <p:cNvSpPr>
            <a:spLocks noGrp="1"/>
          </p:cNvSpPr>
          <p:nvPr>
            <p:ph type="title"/>
          </p:nvPr>
        </p:nvSpPr>
        <p:spPr/>
        <p:txBody>
          <a:bodyPr/>
          <a:lstStyle/>
          <a:p>
            <a:r>
              <a:rPr lang="en-US" dirty="0"/>
              <a:t>Health Issues Throughout the Life Course</a:t>
            </a:r>
          </a:p>
        </p:txBody>
      </p:sp>
      <p:pic>
        <p:nvPicPr>
          <p:cNvPr id="33798" name="Picture 6" descr="qs0freemd00010r_s.jp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2820885" y="1447800"/>
            <a:ext cx="2208315" cy="307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11085" y="3733800"/>
            <a:ext cx="2772835" cy="2286000"/>
          </a:xfrm>
          <a:prstGeom prst="rect">
            <a:avLst/>
          </a:prstGeom>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val="0"/>
              </a:ext>
            </a:extLst>
          </a:blip>
          <a:srcRect b="-1"/>
          <a:stretch/>
        </p:blipFill>
        <p:spPr>
          <a:xfrm>
            <a:off x="2597728" y="3733800"/>
            <a:ext cx="2431472" cy="2286000"/>
          </a:xfrm>
          <a:prstGeom prst="rect">
            <a:avLst/>
          </a:prstGeom>
        </p:spPr>
      </p:pic>
      <p:graphicFrame>
        <p:nvGraphicFramePr>
          <p:cNvPr id="3" name="Diagram 2"/>
          <p:cNvGraphicFramePr/>
          <p:nvPr>
            <p:extLst>
              <p:ext uri="{D42A27DB-BD31-4B8C-83A1-F6EECF244321}">
                <p14:modId xmlns:p14="http://schemas.microsoft.com/office/powerpoint/2010/main" val="781273658"/>
              </p:ext>
            </p:extLst>
          </p:nvPr>
        </p:nvGraphicFramePr>
        <p:xfrm>
          <a:off x="2829745" y="1219200"/>
          <a:ext cx="78486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ooter Placeholder 4"/>
          <p:cNvSpPr>
            <a:spLocks noGrp="1"/>
          </p:cNvSpPr>
          <p:nvPr>
            <p:ph type="ftr" sz="quarter" idx="11"/>
          </p:nvPr>
        </p:nvSpPr>
        <p:spPr/>
        <p:txBody>
          <a:bodyPr/>
          <a:lstStyle/>
          <a:p>
            <a:r>
              <a:rPr lang="en-US"/>
              <a:t>www.lgbthealtheducation.org</a:t>
            </a:r>
          </a:p>
        </p:txBody>
      </p:sp>
      <p:sp>
        <p:nvSpPr>
          <p:cNvPr id="6" name="Slide Number Placeholder 5"/>
          <p:cNvSpPr>
            <a:spLocks noGrp="1"/>
          </p:cNvSpPr>
          <p:nvPr>
            <p:ph type="sldNum" sz="quarter" idx="10"/>
          </p:nvPr>
        </p:nvSpPr>
        <p:spPr/>
        <p:txBody>
          <a:bodyPr/>
          <a:lstStyle/>
          <a:p>
            <a:pPr eaLnBrk="1" fontAlgn="auto" hangingPunct="1">
              <a:spcBef>
                <a:spcPts val="0"/>
              </a:spcBef>
              <a:spcAft>
                <a:spcPts val="0"/>
              </a:spcAft>
            </a:pPr>
            <a:fld id="{B9BE600C-E191-4938-A669-4E982F4F3928}" type="slidenum">
              <a:rPr lang="en-US" smtClean="0">
                <a:solidFill>
                  <a:srgbClr val="717073">
                    <a:tint val="75000"/>
                  </a:srgbClr>
                </a:solidFill>
                <a:latin typeface="Verdana"/>
              </a:rPr>
              <a:pPr eaLnBrk="1" fontAlgn="auto" hangingPunct="1">
                <a:spcBef>
                  <a:spcPts val="0"/>
                </a:spcBef>
                <a:spcAft>
                  <a:spcPts val="0"/>
                </a:spcAft>
              </a:pPr>
              <a:t>9</a:t>
            </a:fld>
            <a:endParaRPr lang="en-US">
              <a:solidFill>
                <a:srgbClr val="717073">
                  <a:tint val="75000"/>
                </a:srgbClr>
              </a:solidFill>
              <a:latin typeface="Verdana"/>
            </a:endParaRPr>
          </a:p>
        </p:txBody>
      </p:sp>
    </p:spTree>
    <p:extLst>
      <p:ext uri="{BB962C8B-B14F-4D97-AF65-F5344CB8AC3E}">
        <p14:creationId xmlns:p14="http://schemas.microsoft.com/office/powerpoint/2010/main" val="868461468"/>
      </p:ext>
    </p:extLst>
  </p:cSld>
  <p:clrMapOvr>
    <a:masterClrMapping/>
  </p:clrMapOvr>
</p:sld>
</file>

<file path=ppt/theme/theme1.xml><?xml version="1.0" encoding="utf-8"?>
<a:theme xmlns:a="http://schemas.openxmlformats.org/drawingml/2006/main" name="Education Center">
  <a:themeElements>
    <a:clrScheme name="Ed Center 2.0">
      <a:dk1>
        <a:srgbClr val="162731"/>
      </a:dk1>
      <a:lt1>
        <a:sysClr val="window" lastClr="FFFFFF"/>
      </a:lt1>
      <a:dk2>
        <a:srgbClr val="162731"/>
      </a:dk2>
      <a:lt2>
        <a:srgbClr val="FFFFFF"/>
      </a:lt2>
      <a:accent1>
        <a:srgbClr val="00A5E3"/>
      </a:accent1>
      <a:accent2>
        <a:srgbClr val="233E99"/>
      </a:accent2>
      <a:accent3>
        <a:srgbClr val="78A22F"/>
      </a:accent3>
      <a:accent4>
        <a:srgbClr val="FDBB30"/>
      </a:accent4>
      <a:accent5>
        <a:srgbClr val="F26649"/>
      </a:accent5>
      <a:accent6>
        <a:srgbClr val="7C2B83"/>
      </a:accent6>
      <a:hlink>
        <a:srgbClr val="00A5E3"/>
      </a:hlink>
      <a:folHlink>
        <a:srgbClr val="233E99"/>
      </a:folHlink>
    </a:clrScheme>
    <a:fontScheme name="Education Center">
      <a:majorFont>
        <a:latin typeface="Century Gothic"/>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8100" cap="flat" cmpd="sng" algn="ctr">
          <a:solidFill>
            <a:schemeClr val="accent1"/>
          </a:solidFill>
          <a:prstDash val="solid"/>
          <a:round/>
          <a:headEnd type="none" w="med" len="med"/>
          <a:tailEnd type="none" w="med" len="med"/>
        </a:ln>
        <a:effectLst>
          <a:reflection stA="0" endPos="0" dir="5400000" sy="-100000" algn="bl" rotWithShape="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defRPr dirty="0" err="1" smtClean="0">
            <a:solidFill>
              <a:schemeClr val="tx1"/>
            </a:solidFill>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32506</TotalTime>
  <Words>4756</Words>
  <Application>Microsoft Office PowerPoint</Application>
  <PresentationFormat>On-screen Show (4:3)</PresentationFormat>
  <Paragraphs>591</Paragraphs>
  <Slides>62</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ＭＳ Ｐゴシック</vt:lpstr>
      <vt:lpstr>Arial</vt:lpstr>
      <vt:lpstr>Calibri</vt:lpstr>
      <vt:lpstr>Century Gothic</vt:lpstr>
      <vt:lpstr>Verdana</vt:lpstr>
      <vt:lpstr>Wingdings</vt:lpstr>
      <vt:lpstr>Education Center</vt:lpstr>
      <vt:lpstr>Using the Electronic Health Record (EHR) to Address LGBT Disparities in Primary Care </vt:lpstr>
      <vt:lpstr>Introduction</vt:lpstr>
      <vt:lpstr>PowerPoint Presentation</vt:lpstr>
      <vt:lpstr>PowerPoint Presentation</vt:lpstr>
      <vt:lpstr>Table 3A: Sex Assigned at Birth</vt:lpstr>
      <vt:lpstr>PowerPoint Presentation</vt:lpstr>
      <vt:lpstr>Why Programs for LGBT People</vt:lpstr>
      <vt:lpstr> Stigma, Discrimination and Health</vt:lpstr>
      <vt:lpstr>Health Issues Throughout the Life Course</vt:lpstr>
      <vt:lpstr>LGBT Disparities: Healthy People 2020</vt:lpstr>
      <vt:lpstr>LGBT Disparities: Healthy People 2020</vt:lpstr>
      <vt:lpstr>Understanding LGBT People</vt:lpstr>
      <vt:lpstr>SO/GI: The Basics</vt:lpstr>
      <vt:lpstr>   Sexual Orientation and Gender Identity are Not the Same</vt:lpstr>
      <vt:lpstr>Sexual Orientation</vt:lpstr>
      <vt:lpstr>Gender Identity and Gender Expression</vt:lpstr>
      <vt:lpstr>PowerPoint Presentation</vt:lpstr>
      <vt:lpstr>The T in LGBT: Transgender</vt:lpstr>
      <vt:lpstr>Collecting SO/GI Data in EHRs</vt:lpstr>
      <vt:lpstr>Collecting SO/GI Information</vt:lpstr>
      <vt:lpstr>Preparation for Collecting Data in Clinical Settings </vt:lpstr>
      <vt:lpstr>How to Ask SO/GI questions</vt:lpstr>
      <vt:lpstr>Collecting SO/GI Information Prior to Arrival</vt:lpstr>
      <vt:lpstr>Asking SO/GI information on patient registration (intake) forms</vt:lpstr>
      <vt:lpstr>Collecting SO/GI Data During Onsite Registration</vt:lpstr>
      <vt:lpstr>Collecting Demographic Data on Sexual Orientation (Example)</vt:lpstr>
      <vt:lpstr>Collecting Data on Gender Identity</vt:lpstr>
      <vt:lpstr> Name Used and Pronouns</vt:lpstr>
      <vt:lpstr>Asking SO/GI Questions During the Clinical Encounter</vt:lpstr>
      <vt:lpstr>Directly Asking SO/GI Questions</vt:lpstr>
      <vt:lpstr>Gathering LGBT Data During the Process of Care</vt:lpstr>
      <vt:lpstr>Beyond Data Collection: Systems that Facilitate Getting it Right:  Decision Support and Coding</vt:lpstr>
      <vt:lpstr>Decision Support</vt:lpstr>
      <vt:lpstr>Transgender Patients: Organs for Inventory</vt:lpstr>
      <vt:lpstr>Coding and Reimbursement</vt:lpstr>
      <vt:lpstr>Transgender Health and Coding </vt:lpstr>
      <vt:lpstr>Addressing Coding and Reimbursement Issues</vt:lpstr>
      <vt:lpstr>Creating a Welcoming and Inclusive Environment for Caring, Working and Learning</vt:lpstr>
      <vt:lpstr>Avoiding Assumptions</vt:lpstr>
      <vt:lpstr>Do Ask, Do Tell: Talking to your provider about being LGBT</vt:lpstr>
      <vt:lpstr>Where the rubber meets the road: Our experiences</vt:lpstr>
      <vt:lpstr>Feeling Stuck with your EHR?</vt:lpstr>
      <vt:lpstr>Short Term Solutions for Data Capture</vt:lpstr>
      <vt:lpstr>Starting the Process</vt:lpstr>
      <vt:lpstr>Starting the Process (cont’d)</vt:lpstr>
      <vt:lpstr>Registration (Check-in) Process</vt:lpstr>
      <vt:lpstr>Providing Information to Patients</vt:lpstr>
      <vt:lpstr>Providing Information to Patients</vt:lpstr>
      <vt:lpstr>Sample Registration Intake Form </vt:lpstr>
      <vt:lpstr>Privacy and Confidentiality</vt:lpstr>
      <vt:lpstr>Managing Challenges and  Problems</vt:lpstr>
      <vt:lpstr>Managing Challenges and  Problems (cont.)</vt:lpstr>
      <vt:lpstr>Pronoun Color Code</vt:lpstr>
      <vt:lpstr>Current Practice: CPS Registration Screen</vt:lpstr>
      <vt:lpstr>Current Practice Registration Screen</vt:lpstr>
      <vt:lpstr>Current Practice: Modified Chart View</vt:lpstr>
      <vt:lpstr>Additional Customizations</vt:lpstr>
      <vt:lpstr>  You’ve Built it Now What? Data Reporting and Quality Checks</vt:lpstr>
      <vt:lpstr>Data Integrity and Quality Checks</vt:lpstr>
      <vt:lpstr>Ongoing Monitoring: Beginning Not an Ending</vt:lpstr>
      <vt:lpstr>Quality Reports: Rates of Cervical Cancer Screening Among Patients By Sexual Orientation</vt:lpstr>
      <vt:lpstr>PowerPoint Presentation</vt:lpstr>
    </vt:vector>
  </TitlesOfParts>
  <Company>Cleveland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Goeden</dc:creator>
  <cp:lastModifiedBy>Amanda Tekely</cp:lastModifiedBy>
  <cp:revision>1527</cp:revision>
  <cp:lastPrinted>2016-06-01T21:09:43Z</cp:lastPrinted>
  <dcterms:created xsi:type="dcterms:W3CDTF">2007-05-23T14:39:46Z</dcterms:created>
  <dcterms:modified xsi:type="dcterms:W3CDTF">2016-10-20T20:33:31Z</dcterms:modified>
</cp:coreProperties>
</file>